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72" r:id="rId3"/>
    <p:sldId id="271" r:id="rId4"/>
    <p:sldId id="270" r:id="rId5"/>
    <p:sldId id="269" r:id="rId6"/>
    <p:sldId id="268" r:id="rId7"/>
    <p:sldId id="278" r:id="rId8"/>
    <p:sldId id="277" r:id="rId9"/>
    <p:sldId id="276" r:id="rId10"/>
    <p:sldId id="275" r:id="rId11"/>
    <p:sldId id="274" r:id="rId12"/>
    <p:sldId id="273" r:id="rId13"/>
    <p:sldId id="267" r:id="rId14"/>
    <p:sldId id="266" r:id="rId15"/>
    <p:sldId id="265" r:id="rId16"/>
    <p:sldId id="264" r:id="rId17"/>
    <p:sldId id="263" r:id="rId18"/>
    <p:sldId id="262" r:id="rId19"/>
    <p:sldId id="260" r:id="rId20"/>
    <p:sldId id="259" r:id="rId21"/>
    <p:sldId id="283" r:id="rId22"/>
    <p:sldId id="282" r:id="rId23"/>
    <p:sldId id="281" r:id="rId24"/>
    <p:sldId id="280" r:id="rId25"/>
    <p:sldId id="279" r:id="rId26"/>
    <p:sldId id="295" r:id="rId27"/>
    <p:sldId id="292" r:id="rId28"/>
    <p:sldId id="294" r:id="rId29"/>
    <p:sldId id="293" r:id="rId30"/>
    <p:sldId id="291" r:id="rId31"/>
    <p:sldId id="290" r:id="rId32"/>
    <p:sldId id="289" r:id="rId33"/>
    <p:sldId id="288" r:id="rId34"/>
    <p:sldId id="287" r:id="rId35"/>
    <p:sldId id="286" r:id="rId36"/>
    <p:sldId id="285" r:id="rId37"/>
    <p:sldId id="258" r:id="rId38"/>
    <p:sldId id="284" r:id="rId39"/>
    <p:sldId id="306" r:id="rId40"/>
    <p:sldId id="305" r:id="rId41"/>
    <p:sldId id="304" r:id="rId42"/>
    <p:sldId id="303" r:id="rId43"/>
    <p:sldId id="302" r:id="rId44"/>
    <p:sldId id="301" r:id="rId45"/>
    <p:sldId id="300" r:id="rId46"/>
    <p:sldId id="299" r:id="rId47"/>
    <p:sldId id="298" r:id="rId48"/>
    <p:sldId id="297" r:id="rId49"/>
    <p:sldId id="313" r:id="rId50"/>
    <p:sldId id="314" r:id="rId51"/>
    <p:sldId id="312" r:id="rId52"/>
    <p:sldId id="311" r:id="rId53"/>
    <p:sldId id="310" r:id="rId54"/>
    <p:sldId id="309" r:id="rId55"/>
    <p:sldId id="316" r:id="rId56"/>
    <p:sldId id="317" r:id="rId57"/>
    <p:sldId id="318" r:id="rId58"/>
    <p:sldId id="319" r:id="rId59"/>
    <p:sldId id="320" r:id="rId60"/>
    <p:sldId id="321" r:id="rId61"/>
    <p:sldId id="322" r:id="rId62"/>
    <p:sldId id="323" r:id="rId63"/>
    <p:sldId id="324" r:id="rId64"/>
    <p:sldId id="325" r:id="rId65"/>
    <p:sldId id="326" r:id="rId66"/>
    <p:sldId id="327" r:id="rId67"/>
    <p:sldId id="328" r:id="rId68"/>
    <p:sldId id="329" r:id="rId6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3914-3196-2F4C-AAC5-43A476599539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DB25-0125-0E4F-822E-F42C94F8B8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351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3914-3196-2F4C-AAC5-43A476599539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DB25-0125-0E4F-822E-F42C94F8B8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0938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3914-3196-2F4C-AAC5-43A476599539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DB25-0125-0E4F-822E-F42C94F8B8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0216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3914-3196-2F4C-AAC5-43A476599539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DB25-0125-0E4F-822E-F42C94F8B8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727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3914-3196-2F4C-AAC5-43A476599539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DB25-0125-0E4F-822E-F42C94F8B8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2100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3914-3196-2F4C-AAC5-43A476599539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DB25-0125-0E4F-822E-F42C94F8B8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4981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3914-3196-2F4C-AAC5-43A476599539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DB25-0125-0E4F-822E-F42C94F8B8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6913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3914-3196-2F4C-AAC5-43A476599539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DB25-0125-0E4F-822E-F42C94F8B8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900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3914-3196-2F4C-AAC5-43A476599539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DB25-0125-0E4F-822E-F42C94F8B8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1376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3914-3196-2F4C-AAC5-43A476599539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DB25-0125-0E4F-822E-F42C94F8B8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2646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3914-3196-2F4C-AAC5-43A476599539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DB25-0125-0E4F-822E-F42C94F8B8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763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73914-3196-2F4C-AAC5-43A476599539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CDB25-0125-0E4F-822E-F42C94F8B8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327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chemeClr val="bg1"/>
                </a:solidFill>
              </a:rPr>
              <a:t>A implantação do 11º Plano de Pastoral Arquidiocese de S. Paulo</a:t>
            </a:r>
          </a:p>
        </p:txBody>
      </p:sp>
    </p:spTree>
    <p:extLst>
      <p:ext uri="{BB962C8B-B14F-4D97-AF65-F5344CB8AC3E}">
        <p14:creationId xmlns:p14="http://schemas.microsoft.com/office/powerpoint/2010/main" xmlns="" val="1765979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rgbClr val="FFFFFF"/>
                </a:solidFill>
              </a:rPr>
              <a:t>A palavra “testemunha” relacionada à Jesus Cristo e à cidade de São Paulo encontra um sentido amplo e ao mesmo tempo concreto: Trata-se de ser testemunha de Alguém, e este Alguém não é nada mesmo que Cristo e seu Evangelho. 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4924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 smtClean="0">
                <a:solidFill>
                  <a:srgbClr val="FFFFFF"/>
                </a:solidFill>
              </a:rPr>
              <a:t>Trata-se de ser testemunha num lugar concreto e determinado: na cidade de São Paulo, com todas possibilidades e desafios que a metrópole oferece aos que se decidem pelo testemunho de Jesus.</a:t>
            </a:r>
            <a:br>
              <a:rPr lang="pt-BR" b="1" dirty="0" smtClean="0">
                <a:solidFill>
                  <a:srgbClr val="FFFFFF"/>
                </a:solidFill>
              </a:rPr>
            </a:b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4924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A dimensão do testemunho deve perpassar, portanto, toda a leitura e reflexão do texto; e, ao mesmo tempo deve servir para fazer surgir uma mística capaz de levar os agentes de pastoral ao compromisso com a fé, com a Igreja e com a transformação do mundo</a:t>
            </a:r>
            <a:r>
              <a:rPr lang="pt-BR" b="1" dirty="0" smtClean="0">
                <a:solidFill>
                  <a:srgbClr val="FFFFFF"/>
                </a:solidFill>
              </a:rPr>
              <a:t>.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4924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Um segundo elemento que surge da leitura e reflexão do texto é o da </a:t>
            </a:r>
            <a:r>
              <a:rPr lang="pt-BR" b="1" u="sng" dirty="0">
                <a:solidFill>
                  <a:srgbClr val="FFFFFF"/>
                </a:solidFill>
              </a:rPr>
              <a:t>transmissão da fé</a:t>
            </a:r>
            <a:r>
              <a:rPr lang="pt-BR" b="1" dirty="0">
                <a:solidFill>
                  <a:srgbClr val="FFFFFF"/>
                </a:solidFill>
              </a:rPr>
              <a:t>. Esta preocupação está presente em todo o texto do 11º Plano, constituindo um dos desafios mais sérios que o texto do 11º Plano nos apresenta. 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5979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Nos dez parágrafos, entre os números 49 e 59 do texto, fica patente a preocupação da Igreja na metrópole com a transmissão da fé, nos seus mais variados aspectos: a dimensão eclesial e comunitária da fé</a:t>
            </a:r>
            <a:r>
              <a:rPr lang="pt-BR" b="1" dirty="0" smtClean="0">
                <a:solidFill>
                  <a:srgbClr val="FFFFFF"/>
                </a:solidFill>
                <a:effectLst/>
              </a:rPr>
              <a:t> 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5979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a necessidade de uma ação evangelizadora consistente que ajude a aprofundar a fé e leve à conversão e transformação da vida das pessoas, o surgimento de vocações para o sacerdócio e a vida consagrada, a formação dos leigos para uma eclesiologia de comunhão, 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5979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 smtClean="0">
                <a:solidFill>
                  <a:srgbClr val="FFFFFF"/>
                </a:solidFill>
              </a:rPr>
              <a:t> </a:t>
            </a:r>
            <a:r>
              <a:rPr lang="pt-BR" b="1" dirty="0">
                <a:solidFill>
                  <a:srgbClr val="FFFFFF"/>
                </a:solidFill>
              </a:rPr>
              <a:t>a migração de fiéis católicos para outros grupos religiosos, a valorização do Domingo, a superação da cultura do “descartável” seja na promoção da família, como na defesa da vida; a deterioração dos costumes, o incentivo à Pastoral da Comunicação,</a:t>
            </a:r>
            <a:r>
              <a:rPr lang="pt-BR" b="1" dirty="0" smtClean="0">
                <a:solidFill>
                  <a:srgbClr val="FFFFFF"/>
                </a:solidFill>
                <a:effectLst/>
              </a:rPr>
              <a:t> 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5979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o sustento das comunidades em bairros e áreas mais pobres da cidade, a presença da Igreja em espaços da cidade, onde o testemunho da fé parece diluído.</a:t>
            </a:r>
          </a:p>
        </p:txBody>
      </p:sp>
    </p:spTree>
    <p:extLst>
      <p:ext uri="{BB962C8B-B14F-4D97-AF65-F5344CB8AC3E}">
        <p14:creationId xmlns:p14="http://schemas.microsoft.com/office/powerpoint/2010/main" xmlns="" val="1765979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Um terceiro elemento que o Plano chama a nossa atenção, e que também perpassa todo o texto é o da </a:t>
            </a:r>
            <a:r>
              <a:rPr lang="pt-BR" b="1" u="sng" dirty="0">
                <a:solidFill>
                  <a:srgbClr val="FFFFFF"/>
                </a:solidFill>
              </a:rPr>
              <a:t>conversão missionária e pastoral</a:t>
            </a:r>
            <a:r>
              <a:rPr lang="pt-BR" b="1" dirty="0">
                <a:solidFill>
                  <a:srgbClr val="FFFFFF"/>
                </a:solidFill>
              </a:rPr>
              <a:t>. O grande apelo que o texto nos faz é o de “desencadear uma ação audaz, decidida e comprometida com o Evangelho, 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5979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 smtClean="0">
                <a:solidFill>
                  <a:srgbClr val="FFFFFF"/>
                </a:solidFill>
              </a:rPr>
              <a:t>onde </a:t>
            </a:r>
            <a:r>
              <a:rPr lang="pt-BR" b="1" dirty="0">
                <a:solidFill>
                  <a:srgbClr val="FFFFFF"/>
                </a:solidFill>
              </a:rPr>
              <a:t>todos os seus membros sintam-se corresponsáveis e participantes da sua missão, no lugar e tarefa que lhes são próprios.” (</a:t>
            </a:r>
            <a:r>
              <a:rPr lang="pt-BR" b="1" dirty="0" err="1">
                <a:solidFill>
                  <a:srgbClr val="FFFFFF"/>
                </a:solidFill>
              </a:rPr>
              <a:t>n</a:t>
            </a:r>
            <a:r>
              <a:rPr lang="pt-BR" b="1" dirty="0">
                <a:solidFill>
                  <a:srgbClr val="FFFFFF"/>
                </a:solidFill>
              </a:rPr>
              <a:t>. 69)</a:t>
            </a:r>
            <a:br>
              <a:rPr lang="pt-BR" b="1" dirty="0">
                <a:solidFill>
                  <a:srgbClr val="FFFFFF"/>
                </a:solidFill>
              </a:rPr>
            </a:b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5979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Tendo diante de nós o desafio de implantar o 11º Plano de Pastoral da Arquidiocese de S. Paulo, encontramo-nos, muitas vezes, diante da interrogação: por onde começar? O que fazer? Como fazer?</a:t>
            </a:r>
            <a:br>
              <a:rPr lang="pt-BR" b="1" dirty="0">
                <a:solidFill>
                  <a:srgbClr val="FFFFFF"/>
                </a:solidFill>
              </a:rPr>
            </a:b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59799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Trata-se de fazer com que nossas comunidades sejam capazes de ir “além de uma pastoral de mera conservação, passando a uma pastoral decididamente missionária” (</a:t>
            </a:r>
            <a:r>
              <a:rPr lang="pt-BR" b="1" dirty="0" err="1">
                <a:solidFill>
                  <a:srgbClr val="FFFFFF"/>
                </a:solidFill>
              </a:rPr>
              <a:t>n</a:t>
            </a:r>
            <a:r>
              <a:rPr lang="pt-BR" b="1" dirty="0">
                <a:solidFill>
                  <a:srgbClr val="FFFFFF"/>
                </a:solidFill>
              </a:rPr>
              <a:t>. 67, </a:t>
            </a:r>
            <a:r>
              <a:rPr lang="pt-BR" b="1" dirty="0" err="1">
                <a:solidFill>
                  <a:srgbClr val="FFFFFF"/>
                </a:solidFill>
              </a:rPr>
              <a:t>DAp</a:t>
            </a:r>
            <a:r>
              <a:rPr lang="pt-BR" b="1" dirty="0">
                <a:solidFill>
                  <a:srgbClr val="FFFFFF"/>
                </a:solidFill>
              </a:rPr>
              <a:t> 370).</a:t>
            </a:r>
            <a:br>
              <a:rPr lang="pt-BR" b="1" dirty="0">
                <a:solidFill>
                  <a:srgbClr val="FFFFFF"/>
                </a:solidFill>
              </a:rPr>
            </a:b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59799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Todos os parágrafos de 60 a 68 nos ajudam a compreender, a partir de alguns documentos, como </a:t>
            </a:r>
            <a:r>
              <a:rPr lang="pt-BR" b="1" dirty="0" err="1">
                <a:solidFill>
                  <a:srgbClr val="FFFFFF"/>
                </a:solidFill>
              </a:rPr>
              <a:t>Evangelii</a:t>
            </a:r>
            <a:r>
              <a:rPr lang="pt-BR" b="1" dirty="0">
                <a:solidFill>
                  <a:srgbClr val="FFFFFF"/>
                </a:solidFill>
              </a:rPr>
              <a:t> </a:t>
            </a:r>
            <a:r>
              <a:rPr lang="pt-BR" b="1" dirty="0" err="1">
                <a:solidFill>
                  <a:srgbClr val="FFFFFF"/>
                </a:solidFill>
              </a:rPr>
              <a:t>Nuntiandi</a:t>
            </a:r>
            <a:r>
              <a:rPr lang="pt-BR" b="1" dirty="0">
                <a:solidFill>
                  <a:srgbClr val="FFFFFF"/>
                </a:solidFill>
              </a:rPr>
              <a:t> e Documento de Aparecida, o destaque que a conversão pastoral ocupa hoje na vida da Igreja, na América Latina.</a:t>
            </a:r>
            <a:r>
              <a:rPr lang="pt-BR" b="1" dirty="0" smtClean="0">
                <a:solidFill>
                  <a:srgbClr val="FFFFFF"/>
                </a:solidFill>
                <a:effectLst/>
              </a:rPr>
              <a:t> 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89417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O quarto elemento que o texto destaca é o das </a:t>
            </a:r>
            <a:r>
              <a:rPr lang="pt-BR" b="1" u="sng" dirty="0">
                <a:solidFill>
                  <a:srgbClr val="FFFFFF"/>
                </a:solidFill>
              </a:rPr>
              <a:t>Urgências Pastorais</a:t>
            </a:r>
            <a:r>
              <a:rPr lang="pt-BR" b="1" dirty="0">
                <a:solidFill>
                  <a:srgbClr val="FFFFFF"/>
                </a:solidFill>
              </a:rPr>
              <a:t>. “A partir da conversão pastoral e missionária, entende-se a importância das urgências pastorais: são urgências na evangelização” (n.71)</a:t>
            </a:r>
            <a:br>
              <a:rPr lang="pt-BR" b="1" dirty="0">
                <a:solidFill>
                  <a:srgbClr val="FFFFFF"/>
                </a:solidFill>
              </a:rPr>
            </a:b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89417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É extremamente válida, de início, a impostação dada às Urgências, por Dom Odilo, na Apresentação do texto (cf. p.6-7). Ele nos faz ver o quanto elas estão relacionados entre si, e estão inseridas na mesma preocupação da Igreja, hoje, com a nova evangelização</a:t>
            </a:r>
            <a:r>
              <a:rPr lang="pt-BR" b="1" dirty="0" smtClean="0">
                <a:solidFill>
                  <a:srgbClr val="FFFFFF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89417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Toda a segunda parte do Plano está relacionada com as Urgências Pastorais. Elas na verdade ajudam a vislumbrar a aplicação do Plano, em sintonia com as Diretrizes Gerais da Ação Evangelizadora da Igreja no Brasil (2011-2015). </a:t>
            </a:r>
            <a:br>
              <a:rPr lang="pt-BR" b="1" dirty="0">
                <a:solidFill>
                  <a:srgbClr val="FFFFFF"/>
                </a:solidFill>
              </a:rPr>
            </a:b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8941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Merece consideração o fato de que a Arquidiocese de São Paulo o fato de que o texto do Plano apresente uma rápida apresentação de cada Urgência e, logo a seguir uma série de indicações pastorais visando a elaboração dos programas pastorais pelos diversos organismos eclesiais da Arquidiocese e</a:t>
            </a:r>
            <a:r>
              <a:rPr lang="pt-BR" b="1" dirty="0" smtClean="0">
                <a:solidFill>
                  <a:srgbClr val="FFFFFF"/>
                </a:solidFill>
                <a:effectLst/>
              </a:rPr>
              <a:t> 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89417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acrescente uma nova urgência as cinco urgências da DGAE, chamando a atenção para o lugar que os jovens devem ocupar nas iniciativas dos programas pastorais.</a:t>
            </a:r>
            <a:br>
              <a:rPr lang="pt-BR" b="1" dirty="0">
                <a:solidFill>
                  <a:srgbClr val="FFFFFF"/>
                </a:solidFill>
              </a:rPr>
            </a:b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89783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Enfim, o quinto elemento que merece nossa atenção é o </a:t>
            </a:r>
            <a:r>
              <a:rPr lang="pt-BR" b="1" u="sng" dirty="0">
                <a:solidFill>
                  <a:srgbClr val="FFFFFF"/>
                </a:solidFill>
              </a:rPr>
              <a:t>Projeto de Evangelização 2013-2016</a:t>
            </a:r>
            <a:r>
              <a:rPr lang="pt-BR" b="1" dirty="0">
                <a:solidFill>
                  <a:srgbClr val="FFFFFF"/>
                </a:solidFill>
              </a:rPr>
              <a:t> que tem como título o próprio título do 11º Plano de Pastoral: “Arquidiocese de São Paulo – testemunha de Jesus Cristo na Cidade”.</a:t>
            </a:r>
            <a:br>
              <a:rPr lang="pt-BR" b="1" dirty="0">
                <a:solidFill>
                  <a:srgbClr val="FFFFFF"/>
                </a:solidFill>
              </a:rPr>
            </a:b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89783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O Projeto de Evangelização 2013-2016 que ser um instrumento de ajuda na implantação do Plano de Pastoral. Uma tentativa de responder as questões que elencávamos acima: “Por onde começar? O que fazer? Como fazer?” 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89783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Ele não dispensa, nem substitui o Plano de Pastoral, mas incrementa e dá uma dimensão operacional ao próprio Plano, levando em conta a celebração do Ano da Fé, a comemoração dos 50 anos da Abertura do Concilio Vaticano II, os 20 anos da publicação do Catecismo da Igreja Católica e as Urgências Pastorais</a:t>
            </a:r>
            <a:r>
              <a:rPr lang="pt-BR" b="1" dirty="0" smtClean="0">
                <a:solidFill>
                  <a:srgbClr val="FFFFFF"/>
                </a:solidFill>
              </a:rPr>
              <a:t>.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8978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Estas são, de fato, algumas questões importantes, às quais queremos tentar responder, destacando conceitos, chamando atenção para algumas indicações, sublinhando alguns parágrafos do próprio 11º Plano, deixando aos organismos eclesiais, 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59799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Distribuídas por quatro anos, as propostas do Projeto de Evangelho querem desencadear um processo de reflexão e ação, levando em conta as riquezas do Concilio Vaticano II, as quatro seções do Catecismo da Igreja Católica, as Urgências Pastorais e a celebração do ANO DA FÉ</a:t>
            </a:r>
            <a:r>
              <a:rPr lang="pt-BR" b="1" dirty="0" smtClean="0">
                <a:solidFill>
                  <a:srgbClr val="FFFFFF"/>
                </a:solidFill>
              </a:rPr>
              <a:t>.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89783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É importante notar que, no Projeto, a Urgência: “Igreja em estado permanente de missão” é transversal, devendo estar presente em todos os anos, desencadeando um processo de conversão pastoral missionária já sinalizada acima</a:t>
            </a:r>
            <a:r>
              <a:rPr lang="pt-BR" b="1" dirty="0" smtClean="0">
                <a:solidFill>
                  <a:srgbClr val="FFFFFF"/>
                </a:solidFill>
              </a:rPr>
              <a:t>.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89783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pPr lvl="0"/>
            <a:r>
              <a:rPr lang="pt-BR" b="1" dirty="0" smtClean="0">
                <a:solidFill>
                  <a:srgbClr val="FFFFFF"/>
                </a:solidFill>
              </a:rPr>
              <a:t>2 - Iniciativas </a:t>
            </a:r>
            <a:r>
              <a:rPr lang="pt-BR" b="1" dirty="0">
                <a:solidFill>
                  <a:srgbClr val="FFFFFF"/>
                </a:solidFill>
              </a:rPr>
              <a:t>em comum </a:t>
            </a:r>
            <a:br>
              <a:rPr lang="pt-BR" b="1" dirty="0">
                <a:solidFill>
                  <a:srgbClr val="FFFFFF"/>
                </a:solidFill>
              </a:rPr>
            </a:b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89783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Da mesma forma como Plano tem elementos importantes que nortearam a sua elaboração e, devem estar presentes no processo de implantação do mesmo, há algumas iniciativas que devem ser assumidas em conjunto para a realização plena do Plano de Pastoral nas ações por ele propostas.</a:t>
            </a:r>
            <a:r>
              <a:rPr lang="pt-BR" b="1" dirty="0" smtClean="0">
                <a:solidFill>
                  <a:srgbClr val="FFFFFF"/>
                </a:solidFill>
                <a:effectLst/>
              </a:rPr>
              <a:t> 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89783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Uma primeira iniciativa é a celebração do </a:t>
            </a:r>
            <a:r>
              <a:rPr lang="pt-BR" b="1" u="sng" dirty="0">
                <a:solidFill>
                  <a:srgbClr val="FFFFFF"/>
                </a:solidFill>
              </a:rPr>
              <a:t>ANO DA FÉ.</a:t>
            </a:r>
            <a:r>
              <a:rPr lang="pt-BR" b="1" dirty="0">
                <a:solidFill>
                  <a:srgbClr val="FFFFFF"/>
                </a:solidFill>
              </a:rPr>
              <a:t> O Ano da Fé “é, pois, um “tempo favorável” para renovar o conhecimento e apreço pela fé que recebemos e, para a professarmos com firmeza e alegria.” (2ª Carta Pastoral “Senhor, aumentai a nossa fé!” – Dom Odilo P. Scherer, p. 4</a:t>
            </a:r>
            <a:r>
              <a:rPr lang="pt-BR" b="1" dirty="0" smtClean="0">
                <a:solidFill>
                  <a:srgbClr val="FFFFFF"/>
                </a:solidFill>
              </a:rPr>
              <a:t>)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89783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Os objetivos do Ano da Fé são lembrados por Dom Odilo na sua Carta Pastoral: “a) renovar a profissão da fé, de maneira pessoal e comunitária; </a:t>
            </a:r>
            <a:r>
              <a:rPr lang="pt-BR" b="1" dirty="0" err="1">
                <a:solidFill>
                  <a:srgbClr val="FFFFFF"/>
                </a:solidFill>
              </a:rPr>
              <a:t>b</a:t>
            </a:r>
            <a:r>
              <a:rPr lang="pt-BR" b="1" dirty="0">
                <a:solidFill>
                  <a:srgbClr val="FFFFFF"/>
                </a:solidFill>
              </a:rPr>
              <a:t>) aprofundar o conhecimento das verdades da fé; </a:t>
            </a:r>
            <a:r>
              <a:rPr lang="pt-BR" b="1" dirty="0" err="1">
                <a:solidFill>
                  <a:srgbClr val="FFFFFF"/>
                </a:solidFill>
              </a:rPr>
              <a:t>c</a:t>
            </a:r>
            <a:r>
              <a:rPr lang="pt-BR" b="1" dirty="0">
                <a:solidFill>
                  <a:srgbClr val="FFFFFF"/>
                </a:solidFill>
              </a:rPr>
              <a:t>) difundir, estudar e conhecer melhor o Catecismo da Igreja Católica e/ou o Compendio do Catecismo</a:t>
            </a:r>
            <a:r>
              <a:rPr lang="pt-BR" b="1" dirty="0" smtClean="0">
                <a:solidFill>
                  <a:srgbClr val="FFFFFF"/>
                </a:solidFill>
              </a:rPr>
              <a:t>;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89783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 err="1">
                <a:solidFill>
                  <a:srgbClr val="FFFFFF"/>
                </a:solidFill>
              </a:rPr>
              <a:t>d</a:t>
            </a:r>
            <a:r>
              <a:rPr lang="pt-BR" b="1" dirty="0">
                <a:solidFill>
                  <a:srgbClr val="FFFFFF"/>
                </a:solidFill>
              </a:rPr>
              <a:t>) pedir perdão a Deus pelas infidelidades contra a fé; e) despertar nos fiéis um novo apreço pela fé católica, a alegria de crer e o desejo de testemunhar e transmitir a fé aos outros.” (II Carta Pastoral, p. 20)</a:t>
            </a:r>
            <a:r>
              <a:rPr lang="pt-BR" dirty="0"/>
              <a:t/>
            </a:r>
            <a:br>
              <a:rPr lang="pt-B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9783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Encontramos também nas paginas 20 a 24 da II Carta Pastoral “Senhor, aumentai a nossa fé!” uma série de indicações para se realizarem nos mais diversos níveis da vida da nossa Arquidiocese, merecendo da nossa parte uma leitura atenta e ações concretas</a:t>
            </a:r>
            <a:r>
              <a:rPr lang="pt-BR" b="1" dirty="0" smtClean="0">
                <a:solidFill>
                  <a:srgbClr val="FFFFFF"/>
                </a:solidFill>
              </a:rPr>
              <a:t>.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59799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Uma segunda iniciativa é a celebração da </a:t>
            </a:r>
            <a:r>
              <a:rPr lang="pt-BR" b="1" u="sng" dirty="0">
                <a:solidFill>
                  <a:srgbClr val="FFFFFF"/>
                </a:solidFill>
              </a:rPr>
              <a:t>SEMANA MISSIONÁRIA e da JORNADA MUNDIAL DA JUVENTUDE Rio 2013.</a:t>
            </a:r>
            <a:r>
              <a:rPr lang="pt-BR" b="1" dirty="0">
                <a:solidFill>
                  <a:srgbClr val="FFFFFF"/>
                </a:solidFill>
              </a:rPr>
              <a:t> A Igreja do mundo inteiro se prepara este evento. Desde o inicio do ano passado, a Arquidiocese de São Paulo tem se mobilizado para cadastrar as famílias acolhedoras nas paróquias e comunidades da Arquidiocese,</a:t>
            </a:r>
            <a:r>
              <a:rPr lang="pt-BR" b="1" dirty="0" smtClean="0">
                <a:solidFill>
                  <a:srgbClr val="FFFFFF"/>
                </a:solidFill>
                <a:effectLst/>
              </a:rPr>
              <a:t> 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89783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os voluntários que poderão colaborar na organização da Semana Missionaria nas paróquias, regiões e arquidiocese; a realização da rifa para levantar fundos para sustentar os jovens que deverão ir ao Rio participar da JMJ 2013; a formação da equipe de acolhida e hospedagem, etc</a:t>
            </a:r>
            <a:r>
              <a:rPr lang="pt-BR" b="1" dirty="0" smtClean="0">
                <a:solidFill>
                  <a:srgbClr val="FFFFFF"/>
                </a:solidFill>
              </a:rPr>
              <a:t>.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5280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às coordenações pastorais, às paróquias e setores pastorais a liberdade de elaborar os programas pastorais, a partir do nosso Plano Pastoral.</a:t>
            </a:r>
            <a:br>
              <a:rPr lang="pt-BR" b="1" dirty="0">
                <a:solidFill>
                  <a:srgbClr val="FFFFFF"/>
                </a:solidFill>
              </a:rPr>
            </a:b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59799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Tratam-se de iniciativas que estão em plena sintonia com as Indicações Pastorais e o Projeto de Evangelização, no Plano de Pastoral!</a:t>
            </a:r>
            <a:br>
              <a:rPr lang="pt-BR" b="1" dirty="0">
                <a:solidFill>
                  <a:srgbClr val="FFFFFF"/>
                </a:solidFill>
              </a:rPr>
            </a:b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52803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Uma terceira iniciativa a ser assumida em conjunto neste ano, estão as </a:t>
            </a:r>
            <a:r>
              <a:rPr lang="pt-BR" b="1" u="sng" dirty="0">
                <a:solidFill>
                  <a:srgbClr val="FFFFFF"/>
                </a:solidFill>
              </a:rPr>
              <a:t>Urgências pastorais</a:t>
            </a:r>
            <a:r>
              <a:rPr lang="pt-BR" b="1" dirty="0">
                <a:solidFill>
                  <a:srgbClr val="FFFFFF"/>
                </a:solidFill>
              </a:rPr>
              <a:t>: “Igreja em estado permanente de missão”, “Igreja comunidade de comunidades” e “ A Igreja e a evangelização dos jovens”.</a:t>
            </a:r>
            <a:r>
              <a:rPr lang="pt-BR" dirty="0"/>
              <a:t/>
            </a:r>
            <a:br>
              <a:rPr lang="pt-B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52803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No texto do 11 Plano encontramos uma série de indicações pastorais para cada uma delas, a partir da impostação correta que cada uma delas deve ter na elaboração dos programas pastorais.</a:t>
            </a:r>
            <a:br>
              <a:rPr lang="pt-BR" b="1" dirty="0">
                <a:solidFill>
                  <a:srgbClr val="FFFFFF"/>
                </a:solidFill>
              </a:rPr>
            </a:b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52803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pPr lvl="0"/>
            <a:r>
              <a:rPr lang="pt-BR" b="1" dirty="0" smtClean="0">
                <a:solidFill>
                  <a:srgbClr val="FFFFFF"/>
                </a:solidFill>
              </a:rPr>
              <a:t>a) Igreja </a:t>
            </a:r>
            <a:r>
              <a:rPr lang="pt-BR" b="1" dirty="0">
                <a:solidFill>
                  <a:srgbClr val="FFFFFF"/>
                </a:solidFill>
              </a:rPr>
              <a:t>em estado permanente de missão</a:t>
            </a:r>
            <a:br>
              <a:rPr lang="pt-BR" b="1" dirty="0">
                <a:solidFill>
                  <a:srgbClr val="FFFFFF"/>
                </a:solidFill>
              </a:rPr>
            </a:b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52803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A necessidade de “sair” para proclamar e transmitir a fé, com uma “forte comoção missionária”, tendo como exigência o testemunho e a adaptação de todas estruturas pastorais à urgência missionária, uma vez que a dimensão missionaria torna-se a característica de toda ação eclesial, o 11 Plano chama atenção:</a:t>
            </a:r>
            <a:r>
              <a:rPr lang="pt-BR" dirty="0"/>
              <a:t/>
            </a:r>
            <a:br>
              <a:rPr lang="pt-B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528033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- diagnóstico da realidade eclesial, para percepção daqueles grupos, pessoas ou categorias sociais que merecem tornar-se prioridade pastoral no trabalho da evangelização;</a:t>
            </a:r>
            <a:br>
              <a:rPr lang="pt-BR" b="1" dirty="0">
                <a:solidFill>
                  <a:srgbClr val="FFFFFF"/>
                </a:solidFill>
              </a:rPr>
            </a:br>
            <a:r>
              <a:rPr lang="pt-BR" b="1" dirty="0">
                <a:solidFill>
                  <a:srgbClr val="FFFFFF"/>
                </a:solidFill>
              </a:rPr>
              <a:t>- relançar as Missões Populares, visitas domiciliares,</a:t>
            </a:r>
            <a:br>
              <a:rPr lang="pt-BR" b="1" dirty="0">
                <a:solidFill>
                  <a:srgbClr val="FFFFFF"/>
                </a:solidFill>
              </a:rPr>
            </a:br>
            <a:r>
              <a:rPr lang="pt-BR" b="1" dirty="0">
                <a:solidFill>
                  <a:srgbClr val="FFFFFF"/>
                </a:solidFill>
              </a:rPr>
              <a:t>- intensificar ação ecumênica e de dialogo religioso</a:t>
            </a:r>
            <a:r>
              <a:rPr lang="pt-BR" b="1" dirty="0" smtClean="0">
                <a:solidFill>
                  <a:srgbClr val="FFFFFF"/>
                </a:solidFill>
              </a:rPr>
              <a:t>,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52803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rgbClr val="FFFFFF"/>
                </a:solidFill>
              </a:rPr>
              <a:t>- envolvimento de congregações religiosas nas iniciativas missionarias,</a:t>
            </a:r>
            <a:br>
              <a:rPr lang="pt-BR" b="1" dirty="0">
                <a:solidFill>
                  <a:srgbClr val="FFFFFF"/>
                </a:solidFill>
              </a:rPr>
            </a:br>
            <a:r>
              <a:rPr lang="pt-BR" b="1" dirty="0">
                <a:solidFill>
                  <a:srgbClr val="FFFFFF"/>
                </a:solidFill>
              </a:rPr>
              <a:t>- colaboração missionaria, através de disponibilização de agentes e recursos para as regiões do mundo onde a presença dos cristãos é pequena</a:t>
            </a:r>
            <a:br>
              <a:rPr lang="pt-BR" b="1" dirty="0">
                <a:solidFill>
                  <a:srgbClr val="FFFFFF"/>
                </a:solidFill>
              </a:rPr>
            </a:br>
            <a:r>
              <a:rPr lang="pt-BR" b="1" dirty="0">
                <a:solidFill>
                  <a:srgbClr val="FFFFFF"/>
                </a:solidFill>
              </a:rPr>
              <a:t>- formação de grupos missionários</a:t>
            </a:r>
            <a:br>
              <a:rPr lang="pt-BR" b="1" dirty="0">
                <a:solidFill>
                  <a:srgbClr val="FFFFFF"/>
                </a:solidFill>
              </a:rPr>
            </a:b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528033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 smtClean="0">
                <a:solidFill>
                  <a:srgbClr val="FFFFFF"/>
                </a:solidFill>
              </a:rPr>
              <a:t/>
            </a:r>
            <a:br>
              <a:rPr lang="pt-BR" b="1" dirty="0" smtClean="0">
                <a:solidFill>
                  <a:srgbClr val="FFFFFF"/>
                </a:solidFill>
              </a:rPr>
            </a:br>
            <a:r>
              <a:rPr lang="pt-BR" b="1" dirty="0" smtClean="0">
                <a:solidFill>
                  <a:srgbClr val="FFFFFF"/>
                </a:solidFill>
              </a:rPr>
              <a:t>- elaboração de folhetos </a:t>
            </a:r>
            <a:r>
              <a:rPr lang="pt-BR" b="1" dirty="0" err="1" smtClean="0">
                <a:solidFill>
                  <a:srgbClr val="FFFFFF"/>
                </a:solidFill>
              </a:rPr>
              <a:t>querigmáticos</a:t>
            </a:r>
            <a:r>
              <a:rPr lang="pt-BR" b="1" dirty="0" smtClean="0">
                <a:solidFill>
                  <a:srgbClr val="FFFFFF"/>
                </a:solidFill>
              </a:rPr>
              <a:t> para os presídios, doentes, hospitais e casas</a:t>
            </a:r>
            <a:br>
              <a:rPr lang="pt-BR" b="1" dirty="0" smtClean="0">
                <a:solidFill>
                  <a:srgbClr val="FFFFFF"/>
                </a:solidFill>
              </a:rPr>
            </a:br>
            <a:r>
              <a:rPr lang="pt-BR" b="1" dirty="0" smtClean="0">
                <a:solidFill>
                  <a:srgbClr val="FFFFFF"/>
                </a:solidFill>
              </a:rPr>
              <a:t>- </a:t>
            </a:r>
            <a:r>
              <a:rPr lang="pt-BR" b="1" dirty="0">
                <a:solidFill>
                  <a:srgbClr val="FFFFFF"/>
                </a:solidFill>
              </a:rPr>
              <a:t>formação de ministros da comunhão eucarística com forte acento missionário.</a:t>
            </a:r>
            <a:br>
              <a:rPr lang="pt-BR" b="1" dirty="0">
                <a:solidFill>
                  <a:srgbClr val="FFFFFF"/>
                </a:solidFill>
              </a:rPr>
            </a:b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52803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 err="1">
                <a:solidFill>
                  <a:srgbClr val="FFFFFF"/>
                </a:solidFill>
              </a:rPr>
              <a:t>b</a:t>
            </a:r>
            <a:r>
              <a:rPr lang="pt-BR" b="1" dirty="0">
                <a:solidFill>
                  <a:srgbClr val="FFFFFF"/>
                </a:solidFill>
              </a:rPr>
              <a:t>) Igreja – comunidade de comunidades</a:t>
            </a:r>
            <a:br>
              <a:rPr lang="pt-BR" b="1" dirty="0">
                <a:solidFill>
                  <a:srgbClr val="FFFFFF"/>
                </a:solidFill>
              </a:rPr>
            </a:b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52803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A vida de comunidade, reflexo da Trindade, é elemento constitutivo da vida cristã, por isso é preciso reconhecer novas formas de formar e viver em comunidade, destacando o papel e a importância da Paróquia, leva o 11 Plano a chamar atenção</a:t>
            </a:r>
            <a:r>
              <a:rPr lang="pt-BR" b="1" dirty="0" smtClean="0">
                <a:solidFill>
                  <a:srgbClr val="FFFFFF"/>
                </a:solidFill>
              </a:rPr>
              <a:t>: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435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pPr lvl="0"/>
            <a:r>
              <a:rPr lang="pt-BR" b="1" dirty="0" smtClean="0">
                <a:solidFill>
                  <a:srgbClr val="FFFFFF"/>
                </a:solidFill>
              </a:rPr>
              <a:t>1 - Elementos </a:t>
            </a:r>
            <a:r>
              <a:rPr lang="pt-BR" b="1" dirty="0">
                <a:solidFill>
                  <a:srgbClr val="FFFFFF"/>
                </a:solidFill>
              </a:rPr>
              <a:t>importantes</a:t>
            </a:r>
            <a:br>
              <a:rPr lang="pt-BR" b="1" dirty="0">
                <a:solidFill>
                  <a:srgbClr val="FFFFFF"/>
                </a:solidFill>
              </a:rPr>
            </a:b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59799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- nas paróquias encontrar novas formas comunitárias de viver a fé,</a:t>
            </a:r>
            <a:br>
              <a:rPr lang="pt-BR" b="1" dirty="0">
                <a:solidFill>
                  <a:srgbClr val="FFFFFF"/>
                </a:solidFill>
              </a:rPr>
            </a:br>
            <a:r>
              <a:rPr lang="pt-BR" b="1" dirty="0">
                <a:solidFill>
                  <a:srgbClr val="FFFFFF"/>
                </a:solidFill>
              </a:rPr>
              <a:t>- investir na setorização (unidades territoriais menores) das paróquias, para favorecer a proximidade das pessoas,</a:t>
            </a:r>
            <a:br>
              <a:rPr lang="pt-BR" b="1" dirty="0">
                <a:solidFill>
                  <a:srgbClr val="FFFFFF"/>
                </a:solidFill>
              </a:rPr>
            </a:br>
            <a:r>
              <a:rPr lang="pt-BR" b="1" dirty="0">
                <a:solidFill>
                  <a:srgbClr val="FFFFFF"/>
                </a:solidFill>
              </a:rPr>
              <a:t>- </a:t>
            </a:r>
            <a:r>
              <a:rPr lang="pt-BR" b="1" dirty="0" smtClean="0">
                <a:solidFill>
                  <a:srgbClr val="FFFFFF"/>
                </a:solidFill>
              </a:rPr>
              <a:t>CEBs </a:t>
            </a:r>
            <a:r>
              <a:rPr lang="pt-BR" b="1" dirty="0">
                <a:solidFill>
                  <a:srgbClr val="FFFFFF"/>
                </a:solidFill>
              </a:rPr>
              <a:t>são ainda um espaço muito importante que favorece uma vida comunitária intensa,</a:t>
            </a:r>
          </a:p>
        </p:txBody>
      </p:sp>
    </p:spTree>
    <p:extLst>
      <p:ext uri="{BB962C8B-B14F-4D97-AF65-F5344CB8AC3E}">
        <p14:creationId xmlns:p14="http://schemas.microsoft.com/office/powerpoint/2010/main" xmlns="" val="34744350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FFFFFF"/>
                </a:solidFill>
              </a:rPr>
              <a:t>- apoiar e orientar as novas comunidades, movimentos, grupos de vida e de oração...;</a:t>
            </a:r>
            <a:br>
              <a:rPr lang="pt-BR" b="1" dirty="0">
                <a:solidFill>
                  <a:srgbClr val="FFFFFF"/>
                </a:solidFill>
              </a:rPr>
            </a:br>
            <a:r>
              <a:rPr lang="pt-BR" b="1" dirty="0">
                <a:solidFill>
                  <a:srgbClr val="FFFFFF"/>
                </a:solidFill>
              </a:rPr>
              <a:t>- favorecer e estimular de forma organizada e integrada a experiência de paróquias irmãs em toda a Arquidiocese, promovendo a partilha e comunhão,</a:t>
            </a:r>
            <a:br>
              <a:rPr lang="pt-BR" b="1" dirty="0">
                <a:solidFill>
                  <a:srgbClr val="FFFFFF"/>
                </a:solidFill>
              </a:rPr>
            </a:br>
            <a:r>
              <a:rPr lang="pt-BR" b="1" dirty="0">
                <a:solidFill>
                  <a:srgbClr val="FFFFFF"/>
                </a:solidFill>
              </a:rPr>
              <a:t>- estimular a leitura e aprofundamento da Constituição Dogmática </a:t>
            </a:r>
            <a:r>
              <a:rPr lang="pt-BR" b="1" dirty="0" err="1">
                <a:solidFill>
                  <a:srgbClr val="FFFFFF"/>
                </a:solidFill>
              </a:rPr>
              <a:t>Lumen</a:t>
            </a:r>
            <a:r>
              <a:rPr lang="pt-BR" b="1" dirty="0">
                <a:solidFill>
                  <a:srgbClr val="FFFFFF"/>
                </a:solidFill>
              </a:rPr>
              <a:t> Gentium</a:t>
            </a:r>
            <a:r>
              <a:rPr lang="pt-BR" b="1" dirty="0" smtClean="0">
                <a:solidFill>
                  <a:srgbClr val="FFFFFF"/>
                </a:solidFill>
              </a:rPr>
              <a:t>,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4350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- organizar nas paróquias o serviço da escuta e acolhida, a vida fraterna e solidária entre os paroquiais, através de grupos de voluntários,</a:t>
            </a:r>
            <a:br>
              <a:rPr lang="pt-BR" b="1" dirty="0">
                <a:solidFill>
                  <a:srgbClr val="FFFFFF"/>
                </a:solidFill>
              </a:rPr>
            </a:br>
            <a:r>
              <a:rPr lang="pt-BR" b="1" dirty="0">
                <a:solidFill>
                  <a:srgbClr val="FFFFFF"/>
                </a:solidFill>
              </a:rPr>
              <a:t>- dar incremento à Pastoral do Dízimo, como forma de manutenção das comunidades, despertando a corresponsabilidade de todos</a:t>
            </a:r>
            <a:r>
              <a:rPr lang="pt-BR" b="1" dirty="0" smtClean="0">
                <a:solidFill>
                  <a:srgbClr val="FFFFFF"/>
                </a:solidFill>
              </a:rPr>
              <a:t>.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43508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 err="1">
                <a:solidFill>
                  <a:srgbClr val="FFFFFF"/>
                </a:solidFill>
              </a:rPr>
              <a:t>c</a:t>
            </a:r>
            <a:r>
              <a:rPr lang="pt-BR" b="1" dirty="0">
                <a:solidFill>
                  <a:srgbClr val="FFFFFF"/>
                </a:solidFill>
              </a:rPr>
              <a:t>) A Igreja e a evangelização dos jovens</a:t>
            </a:r>
            <a:br>
              <a:rPr lang="pt-BR" b="1" dirty="0">
                <a:solidFill>
                  <a:srgbClr val="FFFFFF"/>
                </a:solidFill>
              </a:rPr>
            </a:b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4350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O compromisso com a formação das novas gerações, com a transmissão da fé e o testemunho de vida cristã, leva a Arquidiocese a repensar a opção afetiva e efetiva de toda a Igreja pela juventude, e faz:</a:t>
            </a:r>
            <a:br>
              <a:rPr lang="pt-BR" b="1" dirty="0">
                <a:solidFill>
                  <a:srgbClr val="FFFFFF"/>
                </a:solidFill>
              </a:rPr>
            </a:br>
            <a:r>
              <a:rPr lang="pt-BR" b="1" dirty="0">
                <a:solidFill>
                  <a:srgbClr val="FFFFFF"/>
                </a:solidFill>
              </a:rPr>
              <a:t>- repensar as atividades pastorais das paróquias e comunidades com especial atenção à juventude</a:t>
            </a:r>
            <a:r>
              <a:rPr lang="pt-BR" b="1" dirty="0" smtClean="0">
                <a:solidFill>
                  <a:srgbClr val="FFFFFF"/>
                </a:solidFill>
              </a:rPr>
              <a:t>,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43508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- envolver todas as organizações eclesiais nas atividades da Semana Missionaria e JMJ 2013</a:t>
            </a:r>
            <a:br>
              <a:rPr lang="pt-BR" b="1" dirty="0">
                <a:solidFill>
                  <a:srgbClr val="FFFFFF"/>
                </a:solidFill>
              </a:rPr>
            </a:br>
            <a:r>
              <a:rPr lang="pt-BR" b="1" dirty="0">
                <a:solidFill>
                  <a:srgbClr val="FFFFFF"/>
                </a:solidFill>
              </a:rPr>
              <a:t>- Organizar o Setor Juventude,</a:t>
            </a:r>
            <a:br>
              <a:rPr lang="pt-BR" b="1" dirty="0">
                <a:solidFill>
                  <a:srgbClr val="FFFFFF"/>
                </a:solidFill>
              </a:rPr>
            </a:br>
            <a:r>
              <a:rPr lang="pt-BR" b="1" dirty="0">
                <a:solidFill>
                  <a:srgbClr val="FFFFFF"/>
                </a:solidFill>
              </a:rPr>
              <a:t>- Identificar lideranças nas comunidades que acompanhem, compreendam e colaborem com os jovens</a:t>
            </a:r>
            <a:r>
              <a:rPr lang="pt-BR" b="1" dirty="0" smtClean="0">
                <a:solidFill>
                  <a:srgbClr val="FFFFFF"/>
                </a:solidFill>
              </a:rPr>
              <a:t>,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431097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- Utilizar as mídias sociais a serviço da evangelização da juventude,</a:t>
            </a:r>
            <a:br>
              <a:rPr lang="pt-BR" b="1" dirty="0">
                <a:solidFill>
                  <a:srgbClr val="FFFFFF"/>
                </a:solidFill>
              </a:rPr>
            </a:br>
            <a:r>
              <a:rPr lang="pt-BR" b="1" dirty="0">
                <a:solidFill>
                  <a:srgbClr val="FFFFFF"/>
                </a:solidFill>
              </a:rPr>
              <a:t>- Investir na formação de comunidades jovens que agrupem jovens com interesses afins,</a:t>
            </a:r>
            <a:br>
              <a:rPr lang="pt-BR" b="1" dirty="0">
                <a:solidFill>
                  <a:srgbClr val="FFFFFF"/>
                </a:solidFill>
              </a:rPr>
            </a:br>
            <a:r>
              <a:rPr lang="pt-BR" b="1" dirty="0">
                <a:solidFill>
                  <a:srgbClr val="FFFFFF"/>
                </a:solidFill>
              </a:rPr>
              <a:t>-Envolver as famílias nas ações preventivas com os jovens..</a:t>
            </a:r>
            <a:r>
              <a:rPr lang="pt-BR" b="1" dirty="0" smtClean="0">
                <a:solidFill>
                  <a:srgbClr val="FFFFFF"/>
                </a:solidFill>
              </a:rPr>
              <a:t>.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431097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Conclusão</a:t>
            </a:r>
            <a:br>
              <a:rPr lang="pt-BR" b="1" dirty="0">
                <a:solidFill>
                  <a:srgbClr val="FFFFFF"/>
                </a:solidFill>
              </a:rPr>
            </a:b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431097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O grande horizonte onde se insere a aplicação do 11º Plano de Pastoral é o da Nova Evangelização. A recente </a:t>
            </a:r>
            <a:r>
              <a:rPr lang="pt-BR" b="1" dirty="0" err="1">
                <a:solidFill>
                  <a:srgbClr val="FFFFFF"/>
                </a:solidFill>
              </a:rPr>
              <a:t>Assembléia</a:t>
            </a:r>
            <a:r>
              <a:rPr lang="pt-BR" b="1" dirty="0">
                <a:solidFill>
                  <a:srgbClr val="FFFFFF"/>
                </a:solidFill>
              </a:rPr>
              <a:t> Geral do Sínodo dos Bispos, cujo tema foi “A nova Evangelização para a Transmissão da fé” lança o desafio e o apelo a uma ação eclesial audaciosa,</a:t>
            </a:r>
            <a:r>
              <a:rPr lang="pt-BR" b="1" dirty="0" smtClean="0">
                <a:solidFill>
                  <a:srgbClr val="FFFFFF"/>
                </a:solidFill>
                <a:effectLst/>
              </a:rPr>
              <a:t> 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431097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criativa e envolvente para todos os membros da Igreja, para que se leve avante a Nova Evangelização preconizada pelo Beato João Paulo II e tomada a peito pelo Papa Bento XVI</a:t>
            </a:r>
            <a:r>
              <a:rPr lang="pt-BR" b="1" dirty="0" smtClean="0">
                <a:solidFill>
                  <a:srgbClr val="FFFFFF"/>
                </a:solidFill>
              </a:rPr>
              <a:t>.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4310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Uma primeira consideração deve nos levar a considerar os elementos importantes que o 11º Plano nos apresenta, pois eles determinam não só a direção para onde dirigir nossa atenção e esforços,</a:t>
            </a:r>
            <a:r>
              <a:rPr lang="pt-BR" b="1" dirty="0" smtClean="0">
                <a:solidFill>
                  <a:srgbClr val="FFFFFF"/>
                </a:solidFill>
                <a:effectLst/>
              </a:rPr>
              <a:t> 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597992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Já o Papa Paulo VI afirmava: “Comunidade de crentes, comunidade de esperança vivida e comunicada, comunidade de amor fraterno, ela [a Igreja] tem necessidade de ouvir sem cessar aquilo que ela deve acreditar, as razões de sua esperança e o mandamento novo do amor. 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431097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Povo de Deus imerso no mundo, e não raro tentado pelos </a:t>
            </a:r>
            <a:r>
              <a:rPr lang="pt-BR" b="1" dirty="0" smtClean="0">
                <a:solidFill>
                  <a:srgbClr val="FFFFFF"/>
                </a:solidFill>
              </a:rPr>
              <a:t>ídolos</a:t>
            </a:r>
            <a:r>
              <a:rPr lang="pt-BR" b="1" dirty="0">
                <a:solidFill>
                  <a:srgbClr val="FFFFFF"/>
                </a:solidFill>
              </a:rPr>
              <a:t>, ela precisa ouvir, incessantemente proclamar as grandes obras de Deus, que a converteram para o Senhor: precisa sempre ser convocada e reunida de novo por ele.</a:t>
            </a:r>
            <a:r>
              <a:rPr lang="pt-BR" b="1" dirty="0" smtClean="0">
                <a:solidFill>
                  <a:srgbClr val="FFFFFF"/>
                </a:solidFill>
                <a:effectLst/>
              </a:rPr>
              <a:t> 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431097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Numa palavra, é o mesmo que dizer que ela tem sempre necessidade de ser evangelizada, se quiser conservar frescor, alento e força para anunciar o Evangelho” (</a:t>
            </a:r>
            <a:r>
              <a:rPr lang="pt-BR" b="1" i="1" dirty="0" err="1">
                <a:solidFill>
                  <a:srgbClr val="FFFFFF"/>
                </a:solidFill>
              </a:rPr>
              <a:t>Evangelii</a:t>
            </a:r>
            <a:r>
              <a:rPr lang="pt-BR" b="1" i="1" dirty="0">
                <a:solidFill>
                  <a:srgbClr val="FFFFFF"/>
                </a:solidFill>
              </a:rPr>
              <a:t> </a:t>
            </a:r>
            <a:r>
              <a:rPr lang="pt-BR" b="1" i="1" dirty="0" err="1">
                <a:solidFill>
                  <a:srgbClr val="FFFFFF"/>
                </a:solidFill>
              </a:rPr>
              <a:t>Nutinadi</a:t>
            </a:r>
            <a:r>
              <a:rPr lang="pt-BR" b="1" i="1" dirty="0">
                <a:solidFill>
                  <a:srgbClr val="FFFFFF"/>
                </a:solidFill>
              </a:rPr>
              <a:t> </a:t>
            </a:r>
            <a:r>
              <a:rPr lang="pt-BR" b="1" dirty="0">
                <a:solidFill>
                  <a:srgbClr val="FFFFFF"/>
                </a:solidFill>
              </a:rPr>
              <a:t>15)</a:t>
            </a:r>
            <a:r>
              <a:rPr lang="pt-BR" dirty="0"/>
              <a:t/>
            </a:r>
            <a:br>
              <a:rPr lang="pt-B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431097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Mais adiante, na mesma Exortação </a:t>
            </a:r>
            <a:r>
              <a:rPr lang="pt-BR" b="1" dirty="0" err="1">
                <a:solidFill>
                  <a:srgbClr val="FFFFFF"/>
                </a:solidFill>
              </a:rPr>
              <a:t>Evangelii</a:t>
            </a:r>
            <a:r>
              <a:rPr lang="pt-BR" b="1" dirty="0">
                <a:solidFill>
                  <a:srgbClr val="FFFFFF"/>
                </a:solidFill>
              </a:rPr>
              <a:t> </a:t>
            </a:r>
            <a:r>
              <a:rPr lang="pt-BR" b="1" dirty="0" err="1">
                <a:solidFill>
                  <a:srgbClr val="FFFFFF"/>
                </a:solidFill>
              </a:rPr>
              <a:t>Nutiandi</a:t>
            </a:r>
            <a:r>
              <a:rPr lang="pt-BR" b="1" dirty="0">
                <a:solidFill>
                  <a:srgbClr val="FFFFFF"/>
                </a:solidFill>
              </a:rPr>
              <a:t>, o Papa Paulo VI diz: “ os homens poderão salvar-se por outras vias, graças à misericórdia de Deus, se nós não lhes anunciarmos o Evangelho; 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431097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mas nós, poder-nos-emos salvar-nos, por negligência, por medo ou por vergonha, aquilo que São Paulo chamava exatamente ‘envergonhar-se do Evangelho’, ou por se seguirem ideias falsas, nos omitirmos de o anunciar?” (n.80)</a:t>
            </a:r>
            <a:r>
              <a:rPr lang="pt-BR" b="1" dirty="0" smtClean="0">
                <a:solidFill>
                  <a:srgbClr val="FFFFFF"/>
                </a:solidFill>
                <a:effectLst/>
              </a:rPr>
              <a:t> 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431097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A Nova Evangelização nos desafia e, ao mesmo tempo, nos garante uma colheita abundante. Na Carta Apostólica Porta Fidei, o Papa Bento XVI afirma: “a fé cresce quando é vivida como experiência de um amor recebido e é comunicada como experiência de graça e de alegria. 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431097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A fé torna-nos fecundos, porque alarga o coração com a esperança e permite oferecer um testemunho que é capaz de gerar: de facto, abre o coração e a mente dos ouvintes para acolherem o convite do Senhor a aderir à sua Palavra a fim de se tornarem seus discípulos. 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431097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 smtClean="0">
                <a:solidFill>
                  <a:srgbClr val="FFFFFF"/>
                </a:solidFill>
              </a:rPr>
              <a:t>Os crentes – atesta Santo Agostinho – «fortificam-se acreditando».”(</a:t>
            </a:r>
            <a:r>
              <a:rPr lang="pt-BR" b="1" dirty="0" err="1" smtClean="0">
                <a:solidFill>
                  <a:srgbClr val="FFFFFF"/>
                </a:solidFill>
              </a:rPr>
              <a:t>n</a:t>
            </a:r>
            <a:r>
              <a:rPr lang="pt-BR" b="1" dirty="0" smtClean="0">
                <a:solidFill>
                  <a:srgbClr val="FFFFFF"/>
                </a:solidFill>
              </a:rPr>
              <a:t>. 7)</a:t>
            </a:r>
            <a:r>
              <a:rPr lang="pt-BR" b="1" dirty="0" smtClean="0">
                <a:solidFill>
                  <a:srgbClr val="FFFFFF"/>
                </a:solidFill>
                <a:effectLst/>
              </a:rPr>
              <a:t> </a:t>
            </a:r>
            <a:r>
              <a:rPr lang="pt-BR" b="1" dirty="0" smtClean="0">
                <a:solidFill>
                  <a:srgbClr val="FFFFFF"/>
                </a:solidFill>
              </a:rPr>
              <a:t>Nesta </a:t>
            </a:r>
            <a:r>
              <a:rPr lang="pt-BR" b="1" dirty="0">
                <a:solidFill>
                  <a:srgbClr val="FFFFFF"/>
                </a:solidFill>
              </a:rPr>
              <a:t>perspectiva, da fé recebida como dom e comunicada com alegria, que inserimos o 11 Plano de Pastoral. Neste sentido ele á iniciativa da Nova Evangelização, e indicação segura para o caminho da Igreja nos próximos anos</a:t>
            </a:r>
            <a:r>
              <a:rPr lang="pt-BR" b="1" dirty="0" smtClean="0">
                <a:solidFill>
                  <a:srgbClr val="FFFFFF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431097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Que a graça de Deus seja abundante e não nos falte as luzes do Santo Espírito! Que nos acompanhe a Mãe de Deus e da Igreja, a Senhora da Assunção! Que nos fortaleça no compromisso missionário o exemplo do Apóstolo São Paulo, nosso Patrono, que exclamava: “Ai de mim, se eu não evangelizar!</a:t>
            </a:r>
            <a:r>
              <a:rPr lang="pt-BR" b="1" dirty="0" smtClean="0">
                <a:solidFill>
                  <a:srgbClr val="FFFFFF"/>
                </a:solidFill>
              </a:rPr>
              <a:t>”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4310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como também servem como elementos impulsionadores à nossa ação, capazes de desencadear um vivo interesse pelo Plano, e a sua aplicação na realidade eclesial em que estamos.</a:t>
            </a:r>
            <a:r>
              <a:rPr lang="pt-BR" dirty="0"/>
              <a:t/>
            </a:r>
            <a:br>
              <a:rPr lang="pt-B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4924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pt-BR" b="1" dirty="0">
                <a:solidFill>
                  <a:srgbClr val="FFFFFF"/>
                </a:solidFill>
              </a:rPr>
              <a:t>O primeiro elemento a ser destacado é o próprio título dado ao 11º Plano: </a:t>
            </a:r>
            <a:r>
              <a:rPr lang="pt-BR" b="1" u="sng" dirty="0">
                <a:solidFill>
                  <a:srgbClr val="FFFFFF"/>
                </a:solidFill>
              </a:rPr>
              <a:t>“Arquidiocese de São Paulo – testemunha de Jesus Cristo na cidade”</a:t>
            </a:r>
            <a:r>
              <a:rPr lang="pt-BR" b="1" dirty="0">
                <a:solidFill>
                  <a:srgbClr val="FFFFFF"/>
                </a:solidFill>
              </a:rPr>
              <a:t>. Neste sentido a Introdução ao texto, elaborada pelo Cardeal Dom Odilo P. Scherer, Arcebispo de S. Paulo, serve como referencia autorizada e oportuna. 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4924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FFFFFF"/>
                </a:solidFill>
              </a:rPr>
              <a:t>Ele afirma: “ Esta meta dá sentido e orientação a tudo o que a Igreja é e faz em São Paulo: para todas as suas organizações pastorais, instituições educativas, de caridade e solidariedade social...até para o badalar dos sinos nas torres das igrejas...tudo isso existe em função da missão de testemunhar Jesus Cristo e seu Evangelho na cidade de São Paulo” (p.3)</a:t>
            </a:r>
            <a:r>
              <a:rPr lang="pt-BR" b="1" dirty="0" smtClean="0">
                <a:solidFill>
                  <a:srgbClr val="FFFFFF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4924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2528</Words>
  <Application>Microsoft Office PowerPoint</Application>
  <PresentationFormat>Apresentação na tela (4:3)</PresentationFormat>
  <Paragraphs>68</Paragraphs>
  <Slides>68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68</vt:i4>
      </vt:variant>
    </vt:vector>
  </HeadingPairs>
  <TitlesOfParts>
    <vt:vector size="69" baseType="lpstr">
      <vt:lpstr>Office Theme</vt:lpstr>
      <vt:lpstr>A implantação do 11º Plano de Pastoral Arquidiocese de S. Paulo</vt:lpstr>
      <vt:lpstr>Tendo diante de nós o desafio de implantar o 11º Plano de Pastoral da Arquidiocese de S. Paulo, encontramo-nos, muitas vezes, diante da interrogação: por onde começar? O que fazer? Como fazer? </vt:lpstr>
      <vt:lpstr>Estas são, de fato, algumas questões importantes, às quais queremos tentar responder, destacando conceitos, chamando atenção para algumas indicações, sublinhando alguns parágrafos do próprio 11º Plano, deixando aos organismos eclesiais, </vt:lpstr>
      <vt:lpstr>às coordenações pastorais, às paróquias e setores pastorais a liberdade de elaborar os programas pastorais, a partir do nosso Plano Pastoral. </vt:lpstr>
      <vt:lpstr>1 - Elementos importantes </vt:lpstr>
      <vt:lpstr>Uma primeira consideração deve nos levar a considerar os elementos importantes que o 11º Plano nos apresenta, pois eles determinam não só a direção para onde dirigir nossa atenção e esforços, </vt:lpstr>
      <vt:lpstr>como também servem como elementos impulsionadores à nossa ação, capazes de desencadear um vivo interesse pelo Plano, e a sua aplicação na realidade eclesial em que estamos. </vt:lpstr>
      <vt:lpstr>O primeiro elemento a ser destacado é o próprio título dado ao 11º Plano: “Arquidiocese de São Paulo – testemunha de Jesus Cristo na cidade”. Neste sentido a Introdução ao texto, elaborada pelo Cardeal Dom Odilo P. Scherer, Arcebispo de S. Paulo, serve como referencia autorizada e oportuna. </vt:lpstr>
      <vt:lpstr>Ele afirma: “ Esta meta dá sentido e orientação a tudo o que a Igreja é e faz em São Paulo: para todas as suas organizações pastorais, instituições educativas, de caridade e solidariedade social...até para o badalar dos sinos nas torres das igrejas...tudo isso existe em função da missão de testemunhar Jesus Cristo e seu Evangelho na cidade de São Paulo” (p.3).</vt:lpstr>
      <vt:lpstr>A palavra “testemunha” relacionada à Jesus Cristo e à cidade de São Paulo encontra um sentido amplo e ao mesmo tempo concreto: Trata-se de ser testemunha de Alguém, e este Alguém não é nada mesmo que Cristo e seu Evangelho. </vt:lpstr>
      <vt:lpstr>Trata-se de ser testemunha num lugar concreto e determinado: na cidade de São Paulo, com todas possibilidades e desafios que a metrópole oferece aos que se decidem pelo testemunho de Jesus. </vt:lpstr>
      <vt:lpstr>A dimensão do testemunho deve perpassar, portanto, toda a leitura e reflexão do texto; e, ao mesmo tempo deve servir para fazer surgir uma mística capaz de levar os agentes de pastoral ao compromisso com a fé, com a Igreja e com a transformação do mundo.</vt:lpstr>
      <vt:lpstr>Um segundo elemento que surge da leitura e reflexão do texto é o da transmissão da fé. Esta preocupação está presente em todo o texto do 11º Plano, constituindo um dos desafios mais sérios que o texto do 11º Plano nos apresenta. </vt:lpstr>
      <vt:lpstr>Nos dez parágrafos, entre os números 49 e 59 do texto, fica patente a preocupação da Igreja na metrópole com a transmissão da fé, nos seus mais variados aspectos: a dimensão eclesial e comunitária da fé </vt:lpstr>
      <vt:lpstr>a necessidade de uma ação evangelizadora consistente que ajude a aprofundar a fé e leve à conversão e transformação da vida das pessoas, o surgimento de vocações para o sacerdócio e a vida consagrada, a formação dos leigos para uma eclesiologia de comunhão, </vt:lpstr>
      <vt:lpstr> a migração de fiéis católicos para outros grupos religiosos, a valorização do Domingo, a superação da cultura do “descartável” seja na promoção da família, como na defesa da vida; a deterioração dos costumes, o incentivo à Pastoral da Comunicação, </vt:lpstr>
      <vt:lpstr>o sustento das comunidades em bairros e áreas mais pobres da cidade, a presença da Igreja em espaços da cidade, onde o testemunho da fé parece diluído.</vt:lpstr>
      <vt:lpstr>Um terceiro elemento que o Plano chama a nossa atenção, e que também perpassa todo o texto é o da conversão missionária e pastoral. O grande apelo que o texto nos faz é o de “desencadear uma ação audaz, decidida e comprometida com o Evangelho, </vt:lpstr>
      <vt:lpstr>onde todos os seus membros sintam-se corresponsáveis e participantes da sua missão, no lugar e tarefa que lhes são próprios.” (n. 69) </vt:lpstr>
      <vt:lpstr>Trata-se de fazer com que nossas comunidades sejam capazes de ir “além de uma pastoral de mera conservação, passando a uma pastoral decididamente missionária” (n. 67, DAp 370). </vt:lpstr>
      <vt:lpstr>Todos os parágrafos de 60 a 68 nos ajudam a compreender, a partir de alguns documentos, como Evangelii Nuntiandi e Documento de Aparecida, o destaque que a conversão pastoral ocupa hoje na vida da Igreja, na América Latina. </vt:lpstr>
      <vt:lpstr>O quarto elemento que o texto destaca é o das Urgências Pastorais. “A partir da conversão pastoral e missionária, entende-se a importância das urgências pastorais: são urgências na evangelização” (n.71) </vt:lpstr>
      <vt:lpstr>É extremamente válida, de início, a impostação dada às Urgências, por Dom Odilo, na Apresentação do texto (cf. p.6-7). Ele nos faz ver o quanto elas estão relacionados entre si, e estão inseridas na mesma preocupação da Igreja, hoje, com a nova evangelização.</vt:lpstr>
      <vt:lpstr>Toda a segunda parte do Plano está relacionada com as Urgências Pastorais. Elas na verdade ajudam a vislumbrar a aplicação do Plano, em sintonia com as Diretrizes Gerais da Ação Evangelizadora da Igreja no Brasil (2011-2015).  </vt:lpstr>
      <vt:lpstr>Merece consideração o fato de que a Arquidiocese de São Paulo o fato de que o texto do Plano apresente uma rápida apresentação de cada Urgência e, logo a seguir uma série de indicações pastorais visando a elaboração dos programas pastorais pelos diversos organismos eclesiais da Arquidiocese e </vt:lpstr>
      <vt:lpstr>acrescente uma nova urgência as cinco urgências da DGAE, chamando a atenção para o lugar que os jovens devem ocupar nas iniciativas dos programas pastorais. </vt:lpstr>
      <vt:lpstr>Enfim, o quinto elemento que merece nossa atenção é o Projeto de Evangelização 2013-2016 que tem como título o próprio título do 11º Plano de Pastoral: “Arquidiocese de São Paulo – testemunha de Jesus Cristo na Cidade”. </vt:lpstr>
      <vt:lpstr>O Projeto de Evangelização 2013-2016 que ser um instrumento de ajuda na implantação do Plano de Pastoral. Uma tentativa de responder as questões que elencávamos acima: “Por onde começar? O que fazer? Como fazer?” </vt:lpstr>
      <vt:lpstr>Ele não dispensa, nem substitui o Plano de Pastoral, mas incrementa e dá uma dimensão operacional ao próprio Plano, levando em conta a celebração do Ano da Fé, a comemoração dos 50 anos da Abertura do Concilio Vaticano II, os 20 anos da publicação do Catecismo da Igreja Católica e as Urgências Pastorais.</vt:lpstr>
      <vt:lpstr>Distribuídas por quatro anos, as propostas do Projeto de Evangelho querem desencadear um processo de reflexão e ação, levando em conta as riquezas do Concilio Vaticano II, as quatro seções do Catecismo da Igreja Católica, as Urgências Pastorais e a celebração do ANO DA FÉ.</vt:lpstr>
      <vt:lpstr>É importante notar que, no Projeto, a Urgência: “Igreja em estado permanente de missão” é transversal, devendo estar presente em todos os anos, desencadeando um processo de conversão pastoral missionária já sinalizada acima.</vt:lpstr>
      <vt:lpstr>2 - Iniciativas em comum  </vt:lpstr>
      <vt:lpstr>Da mesma forma como Plano tem elementos importantes que nortearam a sua elaboração e, devem estar presentes no processo de implantação do mesmo, há algumas iniciativas que devem ser assumidas em conjunto para a realização plena do Plano de Pastoral nas ações por ele propostas. </vt:lpstr>
      <vt:lpstr>Uma primeira iniciativa é a celebração do ANO DA FÉ. O Ano da Fé “é, pois, um “tempo favorável” para renovar o conhecimento e apreço pela fé que recebemos e, para a professarmos com firmeza e alegria.” (2ª Carta Pastoral “Senhor, aumentai a nossa fé!” – Dom Odilo P. Scherer, p. 4)</vt:lpstr>
      <vt:lpstr>Os objetivos do Ano da Fé são lembrados por Dom Odilo na sua Carta Pastoral: “a) renovar a profissão da fé, de maneira pessoal e comunitária; b) aprofundar o conhecimento das verdades da fé; c) difundir, estudar e conhecer melhor o Catecismo da Igreja Católica e/ou o Compendio do Catecismo;</vt:lpstr>
      <vt:lpstr>d) pedir perdão a Deus pelas infidelidades contra a fé; e) despertar nos fiéis um novo apreço pela fé católica, a alegria de crer e o desejo de testemunhar e transmitir a fé aos outros.” (II Carta Pastoral, p. 20) </vt:lpstr>
      <vt:lpstr>Encontramos também nas paginas 20 a 24 da II Carta Pastoral “Senhor, aumentai a nossa fé!” uma série de indicações para se realizarem nos mais diversos níveis da vida da nossa Arquidiocese, merecendo da nossa parte uma leitura atenta e ações concretas.</vt:lpstr>
      <vt:lpstr>Uma segunda iniciativa é a celebração da SEMANA MISSIONÁRIA e da JORNADA MUNDIAL DA JUVENTUDE Rio 2013. A Igreja do mundo inteiro se prepara este evento. Desde o inicio do ano passado, a Arquidiocese de São Paulo tem se mobilizado para cadastrar as famílias acolhedoras nas paróquias e comunidades da Arquidiocese, </vt:lpstr>
      <vt:lpstr>os voluntários que poderão colaborar na organização da Semana Missionaria nas paróquias, regiões e arquidiocese; a realização da rifa para levantar fundos para sustentar os jovens que deverão ir ao Rio participar da JMJ 2013; a formação da equipe de acolhida e hospedagem, etc.</vt:lpstr>
      <vt:lpstr>Tratam-se de iniciativas que estão em plena sintonia com as Indicações Pastorais e o Projeto de Evangelização, no Plano de Pastoral! </vt:lpstr>
      <vt:lpstr>Uma terceira iniciativa a ser assumida em conjunto neste ano, estão as Urgências pastorais: “Igreja em estado permanente de missão”, “Igreja comunidade de comunidades” e “ A Igreja e a evangelização dos jovens”. </vt:lpstr>
      <vt:lpstr>No texto do 11 Plano encontramos uma série de indicações pastorais para cada uma delas, a partir da impostação correta que cada uma delas deve ter na elaboração dos programas pastorais. </vt:lpstr>
      <vt:lpstr>a) Igreja em estado permanente de missão </vt:lpstr>
      <vt:lpstr>A necessidade de “sair” para proclamar e transmitir a fé, com uma “forte comoção missionária”, tendo como exigência o testemunho e a adaptação de todas estruturas pastorais à urgência missionária, uma vez que a dimensão missionaria torna-se a característica de toda ação eclesial, o 11 Plano chama atenção: </vt:lpstr>
      <vt:lpstr>- diagnóstico da realidade eclesial, para percepção daqueles grupos, pessoas ou categorias sociais que merecem tornar-se prioridade pastoral no trabalho da evangelização; - relançar as Missões Populares, visitas domiciliares, - intensificar ação ecumênica e de dialogo religioso,</vt:lpstr>
      <vt:lpstr>- envolvimento de congregações religiosas nas iniciativas missionarias, - colaboração missionaria, através de disponibilização de agentes e recursos para as regiões do mundo onde a presença dos cristãos é pequena - formação de grupos missionários </vt:lpstr>
      <vt:lpstr> - elaboração de folhetos querigmáticos para os presídios, doentes, hospitais e casas - formação de ministros da comunhão eucarística com forte acento missionário. </vt:lpstr>
      <vt:lpstr>b) Igreja – comunidade de comunidades </vt:lpstr>
      <vt:lpstr>A vida de comunidade, reflexo da Trindade, é elemento constitutivo da vida cristã, por isso é preciso reconhecer novas formas de formar e viver em comunidade, destacando o papel e a importância da Paróquia, leva o 11 Plano a chamar atenção:</vt:lpstr>
      <vt:lpstr>- nas paróquias encontrar novas formas comunitárias de viver a fé, - investir na setorização (unidades territoriais menores) das paróquias, para favorecer a proximidade das pessoas, - CEBs são ainda um espaço muito importante que favorece uma vida comunitária intensa,</vt:lpstr>
      <vt:lpstr>- apoiar e orientar as novas comunidades, movimentos, grupos de vida e de oração...; - favorecer e estimular de forma organizada e integrada a experiência de paróquias irmãs em toda a Arquidiocese, promovendo a partilha e comunhão, - estimular a leitura e aprofundamento da Constituição Dogmática Lumen Gentium,</vt:lpstr>
      <vt:lpstr>- organizar nas paróquias o serviço da escuta e acolhida, a vida fraterna e solidária entre os paroquiais, através de grupos de voluntários, - dar incremento à Pastoral do Dízimo, como forma de manutenção das comunidades, despertando a corresponsabilidade de todos.</vt:lpstr>
      <vt:lpstr>c) A Igreja e a evangelização dos jovens </vt:lpstr>
      <vt:lpstr>O compromisso com a formação das novas gerações, com a transmissão da fé e o testemunho de vida cristã, leva a Arquidiocese a repensar a opção afetiva e efetiva de toda a Igreja pela juventude, e faz: - repensar as atividades pastorais das paróquias e comunidades com especial atenção à juventude,</vt:lpstr>
      <vt:lpstr>- envolver todas as organizações eclesiais nas atividades da Semana Missionaria e JMJ 2013 - Organizar o Setor Juventude, - Identificar lideranças nas comunidades que acompanhem, compreendam e colaborem com os jovens,</vt:lpstr>
      <vt:lpstr>- Utilizar as mídias sociais a serviço da evangelização da juventude, - Investir na formação de comunidades jovens que agrupem jovens com interesses afins, -Envolver as famílias nas ações preventivas com os jovens...</vt:lpstr>
      <vt:lpstr>Conclusão </vt:lpstr>
      <vt:lpstr>O grande horizonte onde se insere a aplicação do 11º Plano de Pastoral é o da Nova Evangelização. A recente Assembléia Geral do Sínodo dos Bispos, cujo tema foi “A nova Evangelização para a Transmissão da fé” lança o desafio e o apelo a uma ação eclesial audaciosa, </vt:lpstr>
      <vt:lpstr>criativa e envolvente para todos os membros da Igreja, para que se leve avante a Nova Evangelização preconizada pelo Beato João Paulo II e tomada a peito pelo Papa Bento XVI.</vt:lpstr>
      <vt:lpstr>Já o Papa Paulo VI afirmava: “Comunidade de crentes, comunidade de esperança vivida e comunicada, comunidade de amor fraterno, ela [a Igreja] tem necessidade de ouvir sem cessar aquilo que ela deve acreditar, as razões de sua esperança e o mandamento novo do amor. </vt:lpstr>
      <vt:lpstr>Povo de Deus imerso no mundo, e não raro tentado pelos ídolos, ela precisa ouvir, incessantemente proclamar as grandes obras de Deus, que a converteram para o Senhor: precisa sempre ser convocada e reunida de novo por ele. </vt:lpstr>
      <vt:lpstr>Numa palavra, é o mesmo que dizer que ela tem sempre necessidade de ser evangelizada, se quiser conservar frescor, alento e força para anunciar o Evangelho” (Evangelii Nutinadi 15) </vt:lpstr>
      <vt:lpstr>Mais adiante, na mesma Exortação Evangelii Nutiandi, o Papa Paulo VI diz: “ os homens poderão salvar-se por outras vias, graças à misericórdia de Deus, se nós não lhes anunciarmos o Evangelho; </vt:lpstr>
      <vt:lpstr>mas nós, poder-nos-emos salvar-nos, por negligência, por medo ou por vergonha, aquilo que São Paulo chamava exatamente ‘envergonhar-se do Evangelho’, ou por se seguirem ideias falsas, nos omitirmos de o anunciar?” (n.80) </vt:lpstr>
      <vt:lpstr>A Nova Evangelização nos desafia e, ao mesmo tempo, nos garante uma colheita abundante. Na Carta Apostólica Porta Fidei, o Papa Bento XVI afirma: “a fé cresce quando é vivida como experiência de um amor recebido e é comunicada como experiência de graça e de alegria. </vt:lpstr>
      <vt:lpstr>A fé torna-nos fecundos, porque alarga o coração com a esperança e permite oferecer um testemunho que é capaz de gerar: de facto, abre o coração e a mente dos ouvintes para acolherem o convite do Senhor a aderir à sua Palavra a fim de se tornarem seus discípulos. </vt:lpstr>
      <vt:lpstr>Os crentes – atesta Santo Agostinho – «fortificam-se acreditando».”(n. 7) Nesta perspectiva, da fé recebida como dom e comunicada com alegria, que inserimos o 11 Plano de Pastoral. Neste sentido ele á iniciativa da Nova Evangelização, e indicação segura para o caminho da Igreja nos próximos anos.</vt:lpstr>
      <vt:lpstr>Que a graça de Deus seja abundante e não nos falte as luzes do Santo Espírito! Que nos acompanhe a Mãe de Deus e da Igreja, a Senhora da Assunção! Que nos fortaleça no compromisso missionário o exemplo do Apóstolo São Paulo, nosso Patrono, que exclamava: “Ai de mim, se eu não evangelizar!”</vt:lpstr>
    </vt:vector>
  </TitlesOfParts>
  <Company>Bom Parto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Tarcisio Marques Mesquita</dc:creator>
  <cp:lastModifiedBy>Ruth</cp:lastModifiedBy>
  <cp:revision>4</cp:revision>
  <dcterms:created xsi:type="dcterms:W3CDTF">2013-03-04T21:03:35Z</dcterms:created>
  <dcterms:modified xsi:type="dcterms:W3CDTF">2013-03-26T14:12:03Z</dcterms:modified>
</cp:coreProperties>
</file>