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7" r:id="rId2"/>
    <p:sldId id="336" r:id="rId3"/>
    <p:sldId id="335" r:id="rId4"/>
    <p:sldId id="333" r:id="rId5"/>
    <p:sldId id="337" r:id="rId6"/>
    <p:sldId id="288" r:id="rId7"/>
    <p:sldId id="334" r:id="rId8"/>
    <p:sldId id="290" r:id="rId9"/>
    <p:sldId id="291" r:id="rId10"/>
    <p:sldId id="293" r:id="rId11"/>
    <p:sldId id="294" r:id="rId12"/>
    <p:sldId id="296" r:id="rId13"/>
    <p:sldId id="330" r:id="rId14"/>
    <p:sldId id="299" r:id="rId15"/>
    <p:sldId id="33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2883" autoAdjust="0"/>
  </p:normalViewPr>
  <p:slideViewPr>
    <p:cSldViewPr>
      <p:cViewPr varScale="1">
        <p:scale>
          <a:sx n="102" d="100"/>
          <a:sy n="102" d="100"/>
        </p:scale>
        <p:origin x="12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2CEEAE-CBAF-43FF-9CAA-F48000B970F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19AA81E-A4B4-4AE8-9204-0CA481668256}">
      <dgm:prSet phldrT="[Texto]"/>
      <dgm:spPr/>
      <dgm:t>
        <a:bodyPr/>
        <a:lstStyle/>
        <a:p>
          <a:r>
            <a:rPr lang="pt-BR" dirty="0"/>
            <a:t>Dimensão “externa”</a:t>
          </a:r>
        </a:p>
      </dgm:t>
    </dgm:pt>
    <dgm:pt modelId="{B411BF9C-83C7-4891-AF32-23FB3AD23C1E}" type="parTrans" cxnId="{F0FF106B-5242-411F-9A29-F6B88CB79F9B}">
      <dgm:prSet/>
      <dgm:spPr/>
      <dgm:t>
        <a:bodyPr/>
        <a:lstStyle/>
        <a:p>
          <a:endParaRPr lang="pt-BR"/>
        </a:p>
      </dgm:t>
    </dgm:pt>
    <dgm:pt modelId="{21F2D3EC-1D70-4A50-91C1-021091A200FC}" type="sibTrans" cxnId="{F0FF106B-5242-411F-9A29-F6B88CB79F9B}">
      <dgm:prSet/>
      <dgm:spPr/>
      <dgm:t>
        <a:bodyPr/>
        <a:lstStyle/>
        <a:p>
          <a:endParaRPr lang="pt-BR"/>
        </a:p>
      </dgm:t>
    </dgm:pt>
    <dgm:pt modelId="{52CA3732-AFCC-415D-B9ED-3A429001DCE7}">
      <dgm:prSet phldrT="[Texto]"/>
      <dgm:spPr/>
      <dgm:t>
        <a:bodyPr/>
        <a:lstStyle/>
        <a:p>
          <a:r>
            <a:rPr lang="pt-BR" dirty="0"/>
            <a:t>Dimensão “interna”</a:t>
          </a:r>
        </a:p>
      </dgm:t>
    </dgm:pt>
    <dgm:pt modelId="{79F98E7A-304F-4BED-9463-9BA86785A247}" type="parTrans" cxnId="{549A233B-C106-4A86-BCF6-4DA7EDEC9000}">
      <dgm:prSet/>
      <dgm:spPr/>
      <dgm:t>
        <a:bodyPr/>
        <a:lstStyle/>
        <a:p>
          <a:endParaRPr lang="pt-BR"/>
        </a:p>
      </dgm:t>
    </dgm:pt>
    <dgm:pt modelId="{114DA3E5-0BF4-4CC1-995C-72A9DB344085}" type="sibTrans" cxnId="{549A233B-C106-4A86-BCF6-4DA7EDEC9000}">
      <dgm:prSet/>
      <dgm:spPr/>
      <dgm:t>
        <a:bodyPr/>
        <a:lstStyle/>
        <a:p>
          <a:endParaRPr lang="pt-BR"/>
        </a:p>
      </dgm:t>
    </dgm:pt>
    <dgm:pt modelId="{A404BBD2-1775-41D2-A8AD-7FA3743E0F2C}">
      <dgm:prSet phldrT="[Texto]"/>
      <dgm:spPr/>
      <dgm:t>
        <a:bodyPr/>
        <a:lstStyle/>
        <a:p>
          <a:r>
            <a:rPr lang="pt-BR" dirty="0"/>
            <a:t>Dimensão “litúrgica”</a:t>
          </a:r>
        </a:p>
      </dgm:t>
    </dgm:pt>
    <dgm:pt modelId="{E36641DA-B891-4EE4-947B-7C4C4D04B21C}" type="parTrans" cxnId="{37F51EBE-BCA3-4EA8-B361-0C1C9FE700AF}">
      <dgm:prSet/>
      <dgm:spPr/>
      <dgm:t>
        <a:bodyPr/>
        <a:lstStyle/>
        <a:p>
          <a:endParaRPr lang="pt-BR"/>
        </a:p>
      </dgm:t>
    </dgm:pt>
    <dgm:pt modelId="{42904027-7194-4C56-B327-967BD9011F57}" type="sibTrans" cxnId="{37F51EBE-BCA3-4EA8-B361-0C1C9FE700AF}">
      <dgm:prSet/>
      <dgm:spPr/>
      <dgm:t>
        <a:bodyPr/>
        <a:lstStyle/>
        <a:p>
          <a:endParaRPr lang="pt-BR"/>
        </a:p>
      </dgm:t>
    </dgm:pt>
    <dgm:pt modelId="{66675D76-2721-46A3-A725-A41BCD660C04}" type="pres">
      <dgm:prSet presAssocID="{D62CEEAE-CBAF-43FF-9CAA-F48000B970F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2B500BF-75CA-4278-9F16-A0F58A65F76E}" type="pres">
      <dgm:prSet presAssocID="{819AA81E-A4B4-4AE8-9204-0CA481668256}" presName="circle1" presStyleLbl="node1" presStyleIdx="0" presStyleCnt="3"/>
      <dgm:spPr/>
    </dgm:pt>
    <dgm:pt modelId="{08CF0766-8086-48E6-B551-DDEE347F2C83}" type="pres">
      <dgm:prSet presAssocID="{819AA81E-A4B4-4AE8-9204-0CA481668256}" presName="space" presStyleCnt="0"/>
      <dgm:spPr/>
    </dgm:pt>
    <dgm:pt modelId="{690DFBA1-5A48-43D1-8AB7-B1C623DA3076}" type="pres">
      <dgm:prSet presAssocID="{819AA81E-A4B4-4AE8-9204-0CA481668256}" presName="rect1" presStyleLbl="alignAcc1" presStyleIdx="0" presStyleCnt="3"/>
      <dgm:spPr/>
    </dgm:pt>
    <dgm:pt modelId="{23DE4DC5-6077-4A29-8C11-360657279148}" type="pres">
      <dgm:prSet presAssocID="{52CA3732-AFCC-415D-B9ED-3A429001DCE7}" presName="vertSpace2" presStyleLbl="node1" presStyleIdx="0" presStyleCnt="3"/>
      <dgm:spPr/>
    </dgm:pt>
    <dgm:pt modelId="{155768AB-8F6E-4DF0-B476-9B50F8326306}" type="pres">
      <dgm:prSet presAssocID="{52CA3732-AFCC-415D-B9ED-3A429001DCE7}" presName="circle2" presStyleLbl="node1" presStyleIdx="1" presStyleCnt="3"/>
      <dgm:spPr/>
    </dgm:pt>
    <dgm:pt modelId="{DFBADB4E-5A99-4C6C-B4E6-383805727F1E}" type="pres">
      <dgm:prSet presAssocID="{52CA3732-AFCC-415D-B9ED-3A429001DCE7}" presName="rect2" presStyleLbl="alignAcc1" presStyleIdx="1" presStyleCnt="3"/>
      <dgm:spPr/>
    </dgm:pt>
    <dgm:pt modelId="{472361E3-3860-40A6-9F2C-23A92A94D542}" type="pres">
      <dgm:prSet presAssocID="{A404BBD2-1775-41D2-A8AD-7FA3743E0F2C}" presName="vertSpace3" presStyleLbl="node1" presStyleIdx="1" presStyleCnt="3"/>
      <dgm:spPr/>
    </dgm:pt>
    <dgm:pt modelId="{8F971F7B-A302-4F18-87F8-65DC7D36E680}" type="pres">
      <dgm:prSet presAssocID="{A404BBD2-1775-41D2-A8AD-7FA3743E0F2C}" presName="circle3" presStyleLbl="node1" presStyleIdx="2" presStyleCnt="3"/>
      <dgm:spPr/>
    </dgm:pt>
    <dgm:pt modelId="{6E0FC90A-A7F6-4FD8-931F-601AE76C40DB}" type="pres">
      <dgm:prSet presAssocID="{A404BBD2-1775-41D2-A8AD-7FA3743E0F2C}" presName="rect3" presStyleLbl="alignAcc1" presStyleIdx="2" presStyleCnt="3"/>
      <dgm:spPr/>
    </dgm:pt>
    <dgm:pt modelId="{9E872DDA-E950-4F7E-9FF5-D8AFB163685F}" type="pres">
      <dgm:prSet presAssocID="{819AA81E-A4B4-4AE8-9204-0CA481668256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6DC0BAB3-D557-4E9C-8BB3-7E3BE47DCA13}" type="pres">
      <dgm:prSet presAssocID="{52CA3732-AFCC-415D-B9ED-3A429001DCE7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72C584EA-A2A4-4F2A-9993-6B0DB94A171E}" type="pres">
      <dgm:prSet presAssocID="{A404BBD2-1775-41D2-A8AD-7FA3743E0F2C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197FCA05-B3DB-4BCA-B330-60D6BAB98274}" type="presOf" srcId="{819AA81E-A4B4-4AE8-9204-0CA481668256}" destId="{690DFBA1-5A48-43D1-8AB7-B1C623DA3076}" srcOrd="0" destOrd="0" presId="urn:microsoft.com/office/officeart/2005/8/layout/target3"/>
    <dgm:cxn modelId="{549A233B-C106-4A86-BCF6-4DA7EDEC9000}" srcId="{D62CEEAE-CBAF-43FF-9CAA-F48000B970F5}" destId="{52CA3732-AFCC-415D-B9ED-3A429001DCE7}" srcOrd="1" destOrd="0" parTransId="{79F98E7A-304F-4BED-9463-9BA86785A247}" sibTransId="{114DA3E5-0BF4-4CC1-995C-72A9DB344085}"/>
    <dgm:cxn modelId="{75777147-CB7B-46C7-8FAB-C60A0E69B43E}" type="presOf" srcId="{52CA3732-AFCC-415D-B9ED-3A429001DCE7}" destId="{DFBADB4E-5A99-4C6C-B4E6-383805727F1E}" srcOrd="0" destOrd="0" presId="urn:microsoft.com/office/officeart/2005/8/layout/target3"/>
    <dgm:cxn modelId="{F0FF106B-5242-411F-9A29-F6B88CB79F9B}" srcId="{D62CEEAE-CBAF-43FF-9CAA-F48000B970F5}" destId="{819AA81E-A4B4-4AE8-9204-0CA481668256}" srcOrd="0" destOrd="0" parTransId="{B411BF9C-83C7-4891-AF32-23FB3AD23C1E}" sibTransId="{21F2D3EC-1D70-4A50-91C1-021091A200FC}"/>
    <dgm:cxn modelId="{7F180686-4F46-41E4-AF8A-77FD27E592FF}" type="presOf" srcId="{52CA3732-AFCC-415D-B9ED-3A429001DCE7}" destId="{6DC0BAB3-D557-4E9C-8BB3-7E3BE47DCA13}" srcOrd="1" destOrd="0" presId="urn:microsoft.com/office/officeart/2005/8/layout/target3"/>
    <dgm:cxn modelId="{4B089297-674B-47CD-BD0C-E59D98A5B20F}" type="presOf" srcId="{819AA81E-A4B4-4AE8-9204-0CA481668256}" destId="{9E872DDA-E950-4F7E-9FF5-D8AFB163685F}" srcOrd="1" destOrd="0" presId="urn:microsoft.com/office/officeart/2005/8/layout/target3"/>
    <dgm:cxn modelId="{3BFC44A1-9151-4DF7-982E-EE4993DBB934}" type="presOf" srcId="{D62CEEAE-CBAF-43FF-9CAA-F48000B970F5}" destId="{66675D76-2721-46A3-A725-A41BCD660C04}" srcOrd="0" destOrd="0" presId="urn:microsoft.com/office/officeart/2005/8/layout/target3"/>
    <dgm:cxn modelId="{178DC3AA-0253-401D-8EE8-1F0B90D01ED1}" type="presOf" srcId="{A404BBD2-1775-41D2-A8AD-7FA3743E0F2C}" destId="{6E0FC90A-A7F6-4FD8-931F-601AE76C40DB}" srcOrd="0" destOrd="0" presId="urn:microsoft.com/office/officeart/2005/8/layout/target3"/>
    <dgm:cxn modelId="{37F51EBE-BCA3-4EA8-B361-0C1C9FE700AF}" srcId="{D62CEEAE-CBAF-43FF-9CAA-F48000B970F5}" destId="{A404BBD2-1775-41D2-A8AD-7FA3743E0F2C}" srcOrd="2" destOrd="0" parTransId="{E36641DA-B891-4EE4-947B-7C4C4D04B21C}" sibTransId="{42904027-7194-4C56-B327-967BD9011F57}"/>
    <dgm:cxn modelId="{FD721AD9-D1FC-46F0-8257-F7409C45159E}" type="presOf" srcId="{A404BBD2-1775-41D2-A8AD-7FA3743E0F2C}" destId="{72C584EA-A2A4-4F2A-9993-6B0DB94A171E}" srcOrd="1" destOrd="0" presId="urn:microsoft.com/office/officeart/2005/8/layout/target3"/>
    <dgm:cxn modelId="{A939B0DA-E8B2-4575-B661-E63229F62BDA}" type="presParOf" srcId="{66675D76-2721-46A3-A725-A41BCD660C04}" destId="{82B500BF-75CA-4278-9F16-A0F58A65F76E}" srcOrd="0" destOrd="0" presId="urn:microsoft.com/office/officeart/2005/8/layout/target3"/>
    <dgm:cxn modelId="{11D3036D-779A-40EF-BE1E-2C6BD0AA28C9}" type="presParOf" srcId="{66675D76-2721-46A3-A725-A41BCD660C04}" destId="{08CF0766-8086-48E6-B551-DDEE347F2C83}" srcOrd="1" destOrd="0" presId="urn:microsoft.com/office/officeart/2005/8/layout/target3"/>
    <dgm:cxn modelId="{FC413948-B145-4048-915E-50EE3CC14727}" type="presParOf" srcId="{66675D76-2721-46A3-A725-A41BCD660C04}" destId="{690DFBA1-5A48-43D1-8AB7-B1C623DA3076}" srcOrd="2" destOrd="0" presId="urn:microsoft.com/office/officeart/2005/8/layout/target3"/>
    <dgm:cxn modelId="{300B9CF8-A118-44D7-9666-74423A63471E}" type="presParOf" srcId="{66675D76-2721-46A3-A725-A41BCD660C04}" destId="{23DE4DC5-6077-4A29-8C11-360657279148}" srcOrd="3" destOrd="0" presId="urn:microsoft.com/office/officeart/2005/8/layout/target3"/>
    <dgm:cxn modelId="{1770F455-40F8-4F0A-829E-B9E2B620033D}" type="presParOf" srcId="{66675D76-2721-46A3-A725-A41BCD660C04}" destId="{155768AB-8F6E-4DF0-B476-9B50F8326306}" srcOrd="4" destOrd="0" presId="urn:microsoft.com/office/officeart/2005/8/layout/target3"/>
    <dgm:cxn modelId="{80D704A2-15C6-49FE-8E31-2959C101D240}" type="presParOf" srcId="{66675D76-2721-46A3-A725-A41BCD660C04}" destId="{DFBADB4E-5A99-4C6C-B4E6-383805727F1E}" srcOrd="5" destOrd="0" presId="urn:microsoft.com/office/officeart/2005/8/layout/target3"/>
    <dgm:cxn modelId="{9DF08D6D-AB1A-4450-AC63-BF3B871482DB}" type="presParOf" srcId="{66675D76-2721-46A3-A725-A41BCD660C04}" destId="{472361E3-3860-40A6-9F2C-23A92A94D542}" srcOrd="6" destOrd="0" presId="urn:microsoft.com/office/officeart/2005/8/layout/target3"/>
    <dgm:cxn modelId="{C1E97226-1065-4094-A933-00EDF127E795}" type="presParOf" srcId="{66675D76-2721-46A3-A725-A41BCD660C04}" destId="{8F971F7B-A302-4F18-87F8-65DC7D36E680}" srcOrd="7" destOrd="0" presId="urn:microsoft.com/office/officeart/2005/8/layout/target3"/>
    <dgm:cxn modelId="{13D9E572-FBD0-4D2A-BAB4-26C615D7CF47}" type="presParOf" srcId="{66675D76-2721-46A3-A725-A41BCD660C04}" destId="{6E0FC90A-A7F6-4FD8-931F-601AE76C40DB}" srcOrd="8" destOrd="0" presId="urn:microsoft.com/office/officeart/2005/8/layout/target3"/>
    <dgm:cxn modelId="{8126F745-2E2E-4205-A67D-26477782D822}" type="presParOf" srcId="{66675D76-2721-46A3-A725-A41BCD660C04}" destId="{9E872DDA-E950-4F7E-9FF5-D8AFB163685F}" srcOrd="9" destOrd="0" presId="urn:microsoft.com/office/officeart/2005/8/layout/target3"/>
    <dgm:cxn modelId="{45870C6B-8A5E-4856-8BC7-18711317E475}" type="presParOf" srcId="{66675D76-2721-46A3-A725-A41BCD660C04}" destId="{6DC0BAB3-D557-4E9C-8BB3-7E3BE47DCA13}" srcOrd="10" destOrd="0" presId="urn:microsoft.com/office/officeart/2005/8/layout/target3"/>
    <dgm:cxn modelId="{60D63FB9-DF79-4378-98B7-64CCDAA49309}" type="presParOf" srcId="{66675D76-2721-46A3-A725-A41BCD660C04}" destId="{72C584EA-A2A4-4F2A-9993-6B0DB94A171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500BF-75CA-4278-9F16-A0F58A65F76E}">
      <dsp:nvSpPr>
        <dsp:cNvPr id="0" name=""/>
        <dsp:cNvSpPr/>
      </dsp:nvSpPr>
      <dsp:spPr>
        <a:xfrm>
          <a:off x="0" y="130403"/>
          <a:ext cx="2563281" cy="256328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0DFBA1-5A48-43D1-8AB7-B1C623DA3076}">
      <dsp:nvSpPr>
        <dsp:cNvPr id="0" name=""/>
        <dsp:cNvSpPr/>
      </dsp:nvSpPr>
      <dsp:spPr>
        <a:xfrm>
          <a:off x="1281640" y="130403"/>
          <a:ext cx="2990495" cy="2563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Dimensão “externa”</a:t>
          </a:r>
        </a:p>
      </dsp:txBody>
      <dsp:txXfrm>
        <a:off x="1281640" y="130403"/>
        <a:ext cx="2990495" cy="768986"/>
      </dsp:txXfrm>
    </dsp:sp>
    <dsp:sp modelId="{155768AB-8F6E-4DF0-B476-9B50F8326306}">
      <dsp:nvSpPr>
        <dsp:cNvPr id="0" name=""/>
        <dsp:cNvSpPr/>
      </dsp:nvSpPr>
      <dsp:spPr>
        <a:xfrm>
          <a:off x="448575" y="899389"/>
          <a:ext cx="1666131" cy="166613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ADB4E-5A99-4C6C-B4E6-383805727F1E}">
      <dsp:nvSpPr>
        <dsp:cNvPr id="0" name=""/>
        <dsp:cNvSpPr/>
      </dsp:nvSpPr>
      <dsp:spPr>
        <a:xfrm>
          <a:off x="1281640" y="899389"/>
          <a:ext cx="2990495" cy="16661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Dimensão “interna”</a:t>
          </a:r>
        </a:p>
      </dsp:txBody>
      <dsp:txXfrm>
        <a:off x="1281640" y="899389"/>
        <a:ext cx="2990495" cy="768983"/>
      </dsp:txXfrm>
    </dsp:sp>
    <dsp:sp modelId="{8F971F7B-A302-4F18-87F8-65DC7D36E680}">
      <dsp:nvSpPr>
        <dsp:cNvPr id="0" name=""/>
        <dsp:cNvSpPr/>
      </dsp:nvSpPr>
      <dsp:spPr>
        <a:xfrm>
          <a:off x="897148" y="1668372"/>
          <a:ext cx="768983" cy="76898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FC90A-A7F6-4FD8-931F-601AE76C40DB}">
      <dsp:nvSpPr>
        <dsp:cNvPr id="0" name=""/>
        <dsp:cNvSpPr/>
      </dsp:nvSpPr>
      <dsp:spPr>
        <a:xfrm>
          <a:off x="1281640" y="1668372"/>
          <a:ext cx="2990495" cy="7689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Dimensão “litúrgica”</a:t>
          </a:r>
        </a:p>
      </dsp:txBody>
      <dsp:txXfrm>
        <a:off x="1281640" y="1668372"/>
        <a:ext cx="2990495" cy="768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1DB234-F73E-40F9-831A-40CEFDC1C679}" type="datetimeFigureOut">
              <a:rPr lang="pt-BR" smtClean="0"/>
              <a:pPr/>
              <a:t>19/10/2017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B234-F73E-40F9-831A-40CEFDC1C679}" type="datetimeFigureOut">
              <a:rPr lang="pt-BR" smtClean="0"/>
              <a:pPr/>
              <a:t>19/10/2017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B234-F73E-40F9-831A-40CEFDC1C679}" type="datetimeFigureOut">
              <a:rPr lang="pt-BR" smtClean="0"/>
              <a:pPr/>
              <a:t>19/10/2017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B234-F73E-40F9-831A-40CEFDC1C679}" type="datetimeFigureOut">
              <a:rPr lang="pt-BR" smtClean="0"/>
              <a:pPr/>
              <a:t>19/10/2017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B234-F73E-40F9-831A-40CEFDC1C679}" type="datetimeFigureOut">
              <a:rPr lang="pt-BR" smtClean="0"/>
              <a:pPr/>
              <a:t>19/10/2017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B234-F73E-40F9-831A-40CEFDC1C679}" type="datetimeFigureOut">
              <a:rPr lang="pt-BR" smtClean="0"/>
              <a:pPr/>
              <a:t>19/10/2017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B234-F73E-40F9-831A-40CEFDC1C679}" type="datetimeFigureOut">
              <a:rPr lang="pt-BR" smtClean="0"/>
              <a:pPr/>
              <a:t>19/10/2017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B234-F73E-40F9-831A-40CEFDC1C679}" type="datetimeFigureOut">
              <a:rPr lang="pt-BR" smtClean="0"/>
              <a:pPr/>
              <a:t>19/10/2017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B234-F73E-40F9-831A-40CEFDC1C679}" type="datetimeFigureOut">
              <a:rPr lang="pt-BR" smtClean="0"/>
              <a:pPr/>
              <a:t>19/10/2017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D1DB234-F73E-40F9-831A-40CEFDC1C679}" type="datetimeFigureOut">
              <a:rPr lang="pt-BR" smtClean="0"/>
              <a:pPr/>
              <a:t>19/10/2017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1DB234-F73E-40F9-831A-40CEFDC1C679}" type="datetimeFigureOut">
              <a:rPr lang="pt-BR" smtClean="0"/>
              <a:pPr/>
              <a:t>19/10/2017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1DB234-F73E-40F9-831A-40CEFDC1C679}" type="datetimeFigureOut">
              <a:rPr lang="pt-BR" smtClean="0"/>
              <a:pPr/>
              <a:t>19/10/2017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400600"/>
          </a:xfrm>
        </p:spPr>
        <p:txBody>
          <a:bodyPr>
            <a:noAutofit/>
          </a:bodyPr>
          <a:lstStyle/>
          <a:p>
            <a:pPr marL="0" algn="ctr">
              <a:buNone/>
            </a:pPr>
            <a:r>
              <a:rPr lang="pt-BR" sz="5400" dirty="0">
                <a:solidFill>
                  <a:srgbClr val="FF0000"/>
                </a:solidFill>
                <a:latin typeface="Calibri" pitchFamily="34" charset="0"/>
              </a:rPr>
              <a:t>Reunião </a:t>
            </a:r>
            <a:r>
              <a:rPr lang="pt-BR" sz="5400" dirty="0" err="1">
                <a:solidFill>
                  <a:srgbClr val="FF0000"/>
                </a:solidFill>
                <a:latin typeface="Calibri" pitchFamily="34" charset="0"/>
              </a:rPr>
              <a:t>Pascom</a:t>
            </a:r>
            <a:r>
              <a:rPr lang="pt-BR" sz="5400" dirty="0">
                <a:solidFill>
                  <a:srgbClr val="FF0000"/>
                </a:solidFill>
                <a:latin typeface="Calibri" pitchFamily="34" charset="0"/>
              </a:rPr>
              <a:t> Região Sé</a:t>
            </a:r>
          </a:p>
          <a:p>
            <a:pPr marL="0" algn="ctr">
              <a:buNone/>
            </a:pPr>
            <a:r>
              <a:rPr lang="pt-BR" sz="5400" dirty="0">
                <a:solidFill>
                  <a:srgbClr val="FF0000"/>
                </a:solidFill>
                <a:latin typeface="Calibri" pitchFamily="34" charset="0"/>
              </a:rPr>
              <a:t>19/10/2017</a:t>
            </a:r>
          </a:p>
          <a:p>
            <a:pPr marL="0" algn="ctr">
              <a:buNone/>
            </a:pPr>
            <a:r>
              <a:rPr lang="pt-BR" sz="5400" dirty="0">
                <a:solidFill>
                  <a:srgbClr val="FF0000"/>
                </a:solidFill>
                <a:latin typeface="Calibri" pitchFamily="34" charset="0"/>
              </a:rPr>
              <a:t>Diretório de Comunicação</a:t>
            </a:r>
          </a:p>
          <a:p>
            <a:pPr marL="0" algn="ctr">
              <a:buNone/>
            </a:pPr>
            <a:r>
              <a:rPr lang="pt-BR" sz="5400" dirty="0">
                <a:solidFill>
                  <a:srgbClr val="FF0000"/>
                </a:solidFill>
                <a:latin typeface="Calibri" pitchFamily="34" charset="0"/>
              </a:rPr>
              <a:t>Introdução e Capítulo 1</a:t>
            </a:r>
          </a:p>
          <a:p>
            <a:pPr marL="0" algn="ctr">
              <a:buNone/>
            </a:pPr>
            <a:r>
              <a:rPr lang="pt-BR" sz="3000" dirty="0">
                <a:solidFill>
                  <a:srgbClr val="FF0000"/>
                </a:solidFill>
                <a:latin typeface="Calibri" pitchFamily="34" charset="0"/>
              </a:rPr>
              <a:t>(Responsáveis: Lívia e Solange</a:t>
            </a:r>
          </a:p>
          <a:p>
            <a:pPr marL="0" algn="ctr">
              <a:buNone/>
            </a:pPr>
            <a:r>
              <a:rPr lang="pt-BR" sz="3000" dirty="0">
                <a:solidFill>
                  <a:srgbClr val="FF0000"/>
                </a:solidFill>
                <a:latin typeface="Calibri" pitchFamily="34" charset="0"/>
              </a:rPr>
              <a:t>Paróquia Nossa Senhora Aparecida dos Ferroviários – Setor Brás)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pt-BR" sz="2000" b="1" dirty="0">
                <a:latin typeface="+mj-lt"/>
              </a:rPr>
              <a:t>15) O exercício prático</a:t>
            </a:r>
            <a:r>
              <a:rPr lang="pt-BR" sz="2000" dirty="0">
                <a:latin typeface="+mj-lt"/>
              </a:rPr>
              <a:t> da comunicação está </a:t>
            </a:r>
            <a:r>
              <a:rPr lang="pt-BR" sz="2000" b="1" dirty="0">
                <a:latin typeface="+mj-lt"/>
              </a:rPr>
              <a:t>condicionado</a:t>
            </a:r>
            <a:r>
              <a:rPr lang="pt-BR" sz="2000" dirty="0">
                <a:latin typeface="+mj-lt"/>
              </a:rPr>
              <a:t> a muitas </a:t>
            </a:r>
            <a:r>
              <a:rPr lang="pt-BR" sz="2000" b="1" dirty="0">
                <a:latin typeface="+mj-lt"/>
              </a:rPr>
              <a:t>circunstâncias</a:t>
            </a:r>
            <a:r>
              <a:rPr lang="pt-BR" sz="2000" dirty="0">
                <a:latin typeface="+mj-lt"/>
              </a:rPr>
              <a:t> </a:t>
            </a:r>
            <a:r>
              <a:rPr lang="pt-BR" sz="2000" b="1" dirty="0">
                <a:latin typeface="+mj-lt"/>
              </a:rPr>
              <a:t>limitadoras</a:t>
            </a:r>
            <a:r>
              <a:rPr lang="pt-BR" sz="2000" dirty="0">
                <a:latin typeface="+mj-lt"/>
              </a:rPr>
              <a:t>, como analfabetismo, o domínio de grupos sobre outros, a interveniência de políticas públicas ou empresarias de controle sobre a produção e a difusão de informações e o desconhecimento, por parte dos próprios indivíduos, de seus direitos nesse campo. </a:t>
            </a:r>
          </a:p>
          <a:p>
            <a:pPr marL="0" algn="just">
              <a:buNone/>
            </a:pPr>
            <a:endParaRPr lang="pt-BR" sz="2000" dirty="0">
              <a:latin typeface="+mj-lt"/>
            </a:endParaRPr>
          </a:p>
          <a:p>
            <a:pPr marL="0" algn="ctr">
              <a:buNone/>
            </a:pPr>
            <a:r>
              <a:rPr lang="pt-BR" sz="2000" b="1" dirty="0">
                <a:solidFill>
                  <a:srgbClr val="FF0000"/>
                </a:solidFill>
                <a:latin typeface="+mj-lt"/>
              </a:rPr>
              <a:t>Quais são as “nossas” circunstâncias limitadoras?</a:t>
            </a:r>
          </a:p>
          <a:p>
            <a:pPr marL="0" algn="just">
              <a:buNone/>
            </a:pPr>
            <a:endParaRPr lang="pt-BR" sz="2000" dirty="0">
              <a:latin typeface="+mj-lt"/>
            </a:endParaRPr>
          </a:p>
          <a:p>
            <a:pPr marL="0" algn="just">
              <a:buNone/>
            </a:pPr>
            <a:r>
              <a:rPr lang="pt-BR" sz="2000" b="1" dirty="0">
                <a:latin typeface="+mj-lt"/>
              </a:rPr>
              <a:t>16) </a:t>
            </a:r>
            <a:r>
              <a:rPr lang="pt-BR" sz="2000" dirty="0">
                <a:latin typeface="+mj-lt"/>
              </a:rPr>
              <a:t>Surgem </a:t>
            </a:r>
            <a:r>
              <a:rPr lang="pt-BR" sz="2000" b="1" dirty="0">
                <a:latin typeface="+mj-lt"/>
              </a:rPr>
              <a:t>novos ambientes</a:t>
            </a:r>
            <a:r>
              <a:rPr lang="pt-BR" sz="2000" dirty="0">
                <a:latin typeface="+mj-lt"/>
              </a:rPr>
              <a:t> de interação social, que possibilitam a homens e mulheres desenvolver </a:t>
            </a:r>
            <a:r>
              <a:rPr lang="pt-BR" sz="2000" b="1" dirty="0">
                <a:latin typeface="+mj-lt"/>
              </a:rPr>
              <a:t>novos</a:t>
            </a:r>
            <a:r>
              <a:rPr lang="pt-BR" sz="2000" dirty="0">
                <a:latin typeface="+mj-lt"/>
              </a:rPr>
              <a:t> </a:t>
            </a:r>
            <a:r>
              <a:rPr lang="pt-BR" sz="2000" b="1" dirty="0">
                <a:latin typeface="+mj-lt"/>
              </a:rPr>
              <a:t>modos </a:t>
            </a:r>
            <a:r>
              <a:rPr lang="pt-BR" sz="2000" dirty="0">
                <a:latin typeface="+mj-lt"/>
              </a:rPr>
              <a:t>de ser pessoa, de estar em sociedade, de ser comunidade e de viver a fé. </a:t>
            </a:r>
          </a:p>
          <a:p>
            <a:pPr marL="0" algn="just">
              <a:buNone/>
            </a:pPr>
            <a:endParaRPr lang="pt-BR" sz="2000" dirty="0">
              <a:latin typeface="+mj-lt"/>
            </a:endParaRPr>
          </a:p>
          <a:p>
            <a:pPr marL="0" algn="ctr">
              <a:buNone/>
            </a:pPr>
            <a:r>
              <a:rPr lang="pt-BR" sz="2000" b="1" dirty="0">
                <a:solidFill>
                  <a:srgbClr val="FF0000"/>
                </a:solidFill>
                <a:latin typeface="+mj-lt"/>
              </a:rPr>
              <a:t>Quais são os ambientes de interação possíveis em nossas realidades paroquiais?</a:t>
            </a:r>
          </a:p>
          <a:p>
            <a:pPr marL="0" algn="just">
              <a:buNone/>
            </a:pPr>
            <a:endParaRPr lang="pt-BR" sz="2000" dirty="0">
              <a:latin typeface="+mj-lt"/>
            </a:endParaRPr>
          </a:p>
          <a:p>
            <a:pPr marL="0" algn="just">
              <a:buNone/>
            </a:pPr>
            <a:r>
              <a:rPr lang="pt-BR" sz="2000" dirty="0">
                <a:latin typeface="+mj-lt"/>
              </a:rPr>
              <a:t>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810539"/>
          </a:xfrm>
        </p:spPr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pt-BR" sz="2000" b="1" dirty="0">
                <a:latin typeface="+mj-lt"/>
              </a:rPr>
              <a:t>17) A revolução das comunicações </a:t>
            </a:r>
            <a:r>
              <a:rPr lang="pt-BR" sz="2000" dirty="0">
                <a:latin typeface="+mj-lt"/>
              </a:rPr>
              <a:t>afeta, de igual modo, a percepção que se pode ter </a:t>
            </a:r>
            <a:r>
              <a:rPr lang="pt-BR" sz="2000" b="1" dirty="0">
                <a:latin typeface="+mj-lt"/>
              </a:rPr>
              <a:t>da Igreja </a:t>
            </a:r>
            <a:r>
              <a:rPr lang="pt-BR" sz="2000" dirty="0">
                <a:latin typeface="+mj-lt"/>
              </a:rPr>
              <a:t>e contribui para a modelação das próprias estruturas e funcionamento. Tudo isso tem </a:t>
            </a:r>
            <a:r>
              <a:rPr lang="pt-BR" sz="2000" b="1" dirty="0">
                <a:latin typeface="+mj-lt"/>
              </a:rPr>
              <a:t>consequências pastorais</a:t>
            </a:r>
            <a:r>
              <a:rPr lang="pt-BR" sz="2000" dirty="0">
                <a:latin typeface="+mj-lt"/>
              </a:rPr>
              <a:t> importantes. Esse fenômeno “impulsiona a Igreja a fazer uma espécie de </a:t>
            </a:r>
            <a:r>
              <a:rPr lang="pt-BR" sz="2000" b="1" dirty="0">
                <a:latin typeface="+mj-lt"/>
              </a:rPr>
              <a:t>revisão pastoral e cultural</a:t>
            </a:r>
            <a:r>
              <a:rPr lang="pt-BR" sz="2000" dirty="0">
                <a:latin typeface="+mj-lt"/>
              </a:rPr>
              <a:t>, a fim de ser capaz de enfrentar de maneira  apropriada a passagem de época que estamos vivendo” (João Paulo II, Rápido desenvolvimento, n.8). </a:t>
            </a:r>
          </a:p>
          <a:p>
            <a:pPr marL="0" algn="ctr">
              <a:buNone/>
            </a:pPr>
            <a:r>
              <a:rPr lang="pt-BR" sz="2000" b="1" dirty="0">
                <a:solidFill>
                  <a:srgbClr val="FF0000"/>
                </a:solidFill>
                <a:latin typeface="+mj-lt"/>
              </a:rPr>
              <a:t>Que imagem da Igreja passamos?</a:t>
            </a:r>
          </a:p>
          <a:p>
            <a:pPr marL="0" algn="ctr">
              <a:buNone/>
            </a:pPr>
            <a:r>
              <a:rPr lang="pt-BR" sz="2000" b="1" dirty="0">
                <a:solidFill>
                  <a:srgbClr val="FF0000"/>
                </a:solidFill>
                <a:latin typeface="+mj-lt"/>
              </a:rPr>
              <a:t>Revisão pastoral = Sínodo Arquidiocesano</a:t>
            </a:r>
          </a:p>
          <a:p>
            <a:pPr marL="0" algn="ctr">
              <a:buNone/>
            </a:pPr>
            <a:endParaRPr lang="pt-BR" sz="2000" b="1" dirty="0">
              <a:solidFill>
                <a:srgbClr val="FF0000"/>
              </a:solidFill>
              <a:latin typeface="+mj-lt"/>
            </a:endParaRPr>
          </a:p>
          <a:p>
            <a:pPr marL="0" algn="just">
              <a:buNone/>
            </a:pPr>
            <a:r>
              <a:rPr lang="pt-BR" sz="2000" b="1" dirty="0"/>
              <a:t>20) </a:t>
            </a:r>
            <a:r>
              <a:rPr lang="pt-BR" sz="2000" dirty="0"/>
              <a:t>A imagem pública da Igreja deve ser fruto de uma prática comunitária e comunicativa que respeite os modelos de veracidade, afabilidade, sensibilidade aos direitos humanos, etc.</a:t>
            </a:r>
          </a:p>
          <a:p>
            <a:pPr marL="0" algn="just">
              <a:buNone/>
            </a:pPr>
            <a:endParaRPr lang="pt-BR" sz="2000" dirty="0">
              <a:latin typeface="+mj-lt"/>
            </a:endParaRPr>
          </a:p>
          <a:p>
            <a:pPr marL="0" algn="ctr">
              <a:buNone/>
            </a:pPr>
            <a:r>
              <a:rPr lang="pt-BR" sz="2000" b="1" dirty="0">
                <a:solidFill>
                  <a:srgbClr val="FF0000"/>
                </a:solidFill>
                <a:latin typeface="+mj-lt"/>
              </a:rPr>
              <a:t>A imagem pública da Igreja não está só nas </a:t>
            </a:r>
            <a:r>
              <a:rPr lang="pt-BR" sz="2000" b="1" dirty="0" err="1">
                <a:solidFill>
                  <a:srgbClr val="FF0000"/>
                </a:solidFill>
                <a:latin typeface="+mj-lt"/>
              </a:rPr>
              <a:t>míidas</a:t>
            </a:r>
            <a:r>
              <a:rPr lang="pt-BR" sz="2000" b="1" dirty="0">
                <a:solidFill>
                  <a:srgbClr val="FF0000"/>
                </a:solidFill>
                <a:latin typeface="+mj-lt"/>
              </a:rPr>
              <a:t>: cada um de nós é imagem pública da Igreja.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952328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pt-BR" sz="2000" dirty="0">
                <a:latin typeface="+mj-lt"/>
              </a:rPr>
              <a:t>21) O </a:t>
            </a:r>
            <a:r>
              <a:rPr lang="pt-BR" sz="2000" b="1" dirty="0">
                <a:latin typeface="+mj-lt"/>
              </a:rPr>
              <a:t>comunicador católico </a:t>
            </a:r>
            <a:r>
              <a:rPr lang="pt-BR" sz="2000" dirty="0">
                <a:latin typeface="+mj-lt"/>
              </a:rPr>
              <a:t>de hoje é, em primeiro lugar, chamado a viver em profunda harmonia  e sintonia com a </a:t>
            </a:r>
            <a:r>
              <a:rPr lang="pt-BR" sz="2000" b="1" dirty="0">
                <a:latin typeface="+mj-lt"/>
              </a:rPr>
              <a:t>espiritualidade</a:t>
            </a:r>
            <a:r>
              <a:rPr lang="pt-BR" sz="2000" dirty="0">
                <a:latin typeface="+mj-lt"/>
              </a:rPr>
              <a:t>. Esta se traduz na </a:t>
            </a:r>
            <a:r>
              <a:rPr lang="pt-BR" sz="2000" b="1" dirty="0">
                <a:latin typeface="+mj-lt"/>
              </a:rPr>
              <a:t>coerência</a:t>
            </a:r>
            <a:r>
              <a:rPr lang="pt-BR" sz="2000" dirty="0">
                <a:latin typeface="+mj-lt"/>
              </a:rPr>
              <a:t> entre o anúncio da verdade e da Palavra e a vida pessoal.</a:t>
            </a:r>
          </a:p>
          <a:p>
            <a:pPr marL="0" algn="just">
              <a:buNone/>
            </a:pPr>
            <a:r>
              <a:rPr lang="pt-BR" sz="2000" dirty="0">
                <a:latin typeface="+mj-lt"/>
              </a:rPr>
              <a:t>O comunicador católico adota um </a:t>
            </a:r>
            <a:r>
              <a:rPr lang="pt-BR" sz="2000" b="1" dirty="0">
                <a:latin typeface="+mj-lt"/>
              </a:rPr>
              <a:t>estilo</a:t>
            </a:r>
            <a:r>
              <a:rPr lang="pt-BR" sz="2000" dirty="0">
                <a:latin typeface="+mj-lt"/>
              </a:rPr>
              <a:t> pessoal e institucional no exercício de seu ministério. Por isso ao comunicar não só transmite a sua vida, mas também </a:t>
            </a:r>
            <a:r>
              <a:rPr lang="pt-BR" sz="2000" b="1" dirty="0">
                <a:latin typeface="+mj-lt"/>
              </a:rPr>
              <a:t>testemunha</a:t>
            </a:r>
            <a:r>
              <a:rPr lang="pt-BR" sz="2000" dirty="0">
                <a:latin typeface="+mj-lt"/>
              </a:rPr>
              <a:t> o que a Igreja precisa oferecer, dentro do contexto mundial e local.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+mj-lt"/>
              </a:rPr>
              <a:t>24) A partilha de conhecimentos e experiências pode gerar oportunidades de desenvolvimento e de colaboração entre os povos. </a:t>
            </a:r>
            <a:r>
              <a:rPr lang="pt-BR" sz="2000" b="1" dirty="0">
                <a:solidFill>
                  <a:srgbClr val="FF0000"/>
                </a:solidFill>
                <a:latin typeface="+mj-lt"/>
              </a:rPr>
              <a:t>(e entre as paróquias </a:t>
            </a:r>
            <a:r>
              <a:rPr lang="pt-BR" sz="2000" b="1" dirty="0">
                <a:solidFill>
                  <a:srgbClr val="FF0000"/>
                </a:solidFill>
                <a:latin typeface="+mj-lt"/>
                <a:sym typeface="Wingdings" pitchFamily="2" charset="2"/>
              </a:rPr>
              <a:t> )</a:t>
            </a:r>
            <a:endParaRPr lang="pt-BR" sz="2000" dirty="0">
              <a:latin typeface="+mj-lt"/>
            </a:endParaRPr>
          </a:p>
          <a:p>
            <a:pPr marL="0" indent="0" algn="just">
              <a:buNone/>
            </a:pPr>
            <a:endParaRPr lang="pt-BR" sz="2000" i="1" dirty="0">
              <a:latin typeface="+mj-lt"/>
            </a:endParaRPr>
          </a:p>
          <a:p>
            <a:pPr marL="0" indent="0" algn="just">
              <a:buNone/>
            </a:pPr>
            <a:r>
              <a:rPr lang="pt-BR" sz="2000" dirty="0">
                <a:latin typeface="+mj-lt"/>
              </a:rPr>
              <a:t>Em uma </a:t>
            </a:r>
            <a:r>
              <a:rPr lang="pt-BR" sz="2000" b="1" dirty="0">
                <a:latin typeface="+mj-lt"/>
              </a:rPr>
              <a:t>visão</a:t>
            </a:r>
            <a:r>
              <a:rPr lang="pt-BR" sz="2000" dirty="0">
                <a:latin typeface="+mj-lt"/>
              </a:rPr>
              <a:t> orgânica e correta do </a:t>
            </a:r>
            <a:r>
              <a:rPr lang="pt-BR" sz="2000" b="1" dirty="0">
                <a:latin typeface="+mj-lt"/>
              </a:rPr>
              <a:t>desenvolvimento</a:t>
            </a:r>
            <a:r>
              <a:rPr lang="pt-BR" sz="2000" dirty="0">
                <a:latin typeface="+mj-lt"/>
              </a:rPr>
              <a:t> do ser humano, a </a:t>
            </a:r>
            <a:r>
              <a:rPr lang="pt-BR" sz="2000" b="1" dirty="0">
                <a:latin typeface="+mj-lt"/>
              </a:rPr>
              <a:t>mídia</a:t>
            </a:r>
            <a:r>
              <a:rPr lang="pt-BR" sz="2000" dirty="0">
                <a:latin typeface="+mj-lt"/>
              </a:rPr>
              <a:t> pode e deve</a:t>
            </a:r>
            <a:r>
              <a:rPr lang="pt-BR" sz="2000" b="1" dirty="0">
                <a:latin typeface="+mj-lt"/>
              </a:rPr>
              <a:t> promover </a:t>
            </a:r>
            <a:r>
              <a:rPr lang="pt-BR" sz="2000" dirty="0">
                <a:latin typeface="+mj-lt"/>
              </a:rPr>
              <a:t>a </a:t>
            </a:r>
            <a:r>
              <a:rPr lang="pt-BR" sz="2000" b="1" dirty="0">
                <a:latin typeface="+mj-lt"/>
              </a:rPr>
              <a:t>justiça</a:t>
            </a:r>
            <a:r>
              <a:rPr lang="pt-BR" sz="2000" dirty="0">
                <a:latin typeface="+mj-lt"/>
              </a:rPr>
              <a:t> e a </a:t>
            </a:r>
            <a:r>
              <a:rPr lang="pt-BR" sz="2000" b="1" dirty="0">
                <a:latin typeface="+mj-lt"/>
              </a:rPr>
              <a:t>solidariedade</a:t>
            </a:r>
            <a:r>
              <a:rPr lang="pt-BR" sz="2000" dirty="0">
                <a:latin typeface="+mj-lt"/>
              </a:rPr>
              <a:t>, comunicando cuidadosa  e verdadeiramente os acontecimentos, analisando de maneira completa as situações e os problemas, dando voz às diversas opiniões.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869560" cy="1143000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8863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2000" dirty="0">
                <a:latin typeface="+mj-lt"/>
              </a:rPr>
              <a:t>29) A ação comunicativa oferece caminhos para o </a:t>
            </a:r>
            <a:r>
              <a:rPr lang="pt-BR" sz="2000" b="1" dirty="0">
                <a:latin typeface="+mj-lt"/>
              </a:rPr>
              <a:t>testemunho da caridade</a:t>
            </a:r>
            <a:r>
              <a:rPr lang="pt-BR" sz="2000" dirty="0">
                <a:latin typeface="+mj-lt"/>
              </a:rPr>
              <a:t>, facilita os relacionamentos interpessoais, favorece a partilha, colaboração e o serviço aos mais necessitados. (...) </a:t>
            </a:r>
            <a:r>
              <a:rPr lang="pt-BR" sz="2000" b="1" dirty="0">
                <a:latin typeface="+mj-lt"/>
              </a:rPr>
              <a:t>Como fator de comunhão, a comunicação ajuda a Igreja a crescer como comunidade,  a aproximar-se das pessoas, a conhecer suas necessidades e expectativas. </a:t>
            </a:r>
            <a:r>
              <a:rPr lang="pt-BR" sz="2000" dirty="0">
                <a:latin typeface="+mj-lt"/>
              </a:rPr>
              <a:t>Vivenciar e </a:t>
            </a:r>
            <a:r>
              <a:rPr lang="pt-BR" sz="2000" b="1" dirty="0">
                <a:latin typeface="+mj-lt"/>
              </a:rPr>
              <a:t>testemunhar</a:t>
            </a:r>
            <a:r>
              <a:rPr lang="pt-BR" sz="2000" dirty="0">
                <a:latin typeface="+mj-lt"/>
              </a:rPr>
              <a:t> a verdade última do amor é a melhor comunicação que a Igreja pode realizar </a:t>
            </a:r>
          </a:p>
          <a:p>
            <a:pPr marL="0" lvl="0" indent="0" algn="just">
              <a:buNone/>
            </a:pPr>
            <a:endParaRPr lang="pt-BR" sz="2000" dirty="0">
              <a:latin typeface="+mj-lt"/>
            </a:endParaRPr>
          </a:p>
          <a:p>
            <a:pPr marL="0" algn="just">
              <a:buNone/>
            </a:pPr>
            <a:r>
              <a:rPr lang="pt-BR" sz="2000" dirty="0">
                <a:latin typeface="+mj-lt"/>
              </a:rPr>
              <a:t>30) A comunidade e a paróquia são locais por excelência da </a:t>
            </a:r>
            <a:r>
              <a:rPr lang="pt-BR" sz="2000" b="1" dirty="0">
                <a:latin typeface="+mj-lt"/>
              </a:rPr>
              <a:t>caridade pastoral </a:t>
            </a:r>
            <a:r>
              <a:rPr lang="pt-BR" sz="2000" dirty="0">
                <a:latin typeface="+mj-lt"/>
              </a:rPr>
              <a:t>e centros de comunicação encarnada, concreta, onde </a:t>
            </a:r>
            <a:r>
              <a:rPr lang="pt-BR" sz="2000" b="1" dirty="0">
                <a:latin typeface="+mj-lt"/>
              </a:rPr>
              <a:t>a caridade</a:t>
            </a:r>
            <a:r>
              <a:rPr lang="pt-BR" sz="2000" dirty="0">
                <a:latin typeface="+mj-lt"/>
              </a:rPr>
              <a:t> é, não apenas filantropia, mas </a:t>
            </a:r>
            <a:r>
              <a:rPr lang="pt-BR" sz="2000" b="1" dirty="0">
                <a:latin typeface="+mj-lt"/>
              </a:rPr>
              <a:t>vivência radical </a:t>
            </a:r>
            <a:r>
              <a:rPr lang="pt-BR" sz="2000" dirty="0">
                <a:latin typeface="+mj-lt"/>
              </a:rPr>
              <a:t>do Evangelho. </a:t>
            </a:r>
          </a:p>
          <a:p>
            <a:pPr marL="0" algn="ctr">
              <a:buNone/>
            </a:pPr>
            <a:r>
              <a:rPr lang="pt-BR" sz="2000" b="1" dirty="0">
                <a:solidFill>
                  <a:srgbClr val="FF0000"/>
                </a:solidFill>
              </a:rPr>
              <a:t>PASTORAL DA COMUNICAÇÃO = PASTORAL DE CONJUNTO</a:t>
            </a:r>
          </a:p>
          <a:p>
            <a:pPr marL="0" algn="ctr">
              <a:buNone/>
            </a:pPr>
            <a:r>
              <a:rPr lang="pt-BR" sz="2000" b="1" dirty="0">
                <a:solidFill>
                  <a:srgbClr val="FF0000"/>
                </a:solidFill>
                <a:latin typeface="+mj-lt"/>
              </a:rPr>
              <a:t>Estamos ouvindo nossas comunidades? Como?</a:t>
            </a:r>
            <a:endParaRPr lang="pt-BR" sz="2000" dirty="0">
              <a:latin typeface="+mj-lt"/>
            </a:endParaRPr>
          </a:p>
          <a:p>
            <a:pPr marL="0" algn="just">
              <a:buNone/>
            </a:pPr>
            <a:endParaRPr lang="pt-BR" sz="2000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/>
              <a:t>O papel da </a:t>
            </a:r>
            <a:r>
              <a:rPr lang="pt-BR" sz="3000" b="1" dirty="0" err="1"/>
              <a:t>Pascom</a:t>
            </a:r>
            <a:r>
              <a:rPr lang="pt-BR" sz="3000" b="1" dirty="0"/>
              <a:t> no Sínodo</a:t>
            </a:r>
          </a:p>
          <a:p>
            <a:pPr algn="ctr"/>
            <a:endParaRPr lang="pt-BR" sz="3000" b="1" dirty="0"/>
          </a:p>
          <a:p>
            <a:pPr algn="ctr"/>
            <a:r>
              <a:rPr lang="pt-BR" sz="3000" b="1" dirty="0"/>
              <a:t>2017</a:t>
            </a:r>
          </a:p>
          <a:p>
            <a:pPr algn="ctr">
              <a:buFontTx/>
              <a:buChar char="-"/>
            </a:pPr>
            <a:r>
              <a:rPr lang="pt-BR" sz="3000" b="1" dirty="0"/>
              <a:t>Fase 1: Animadores paroquiais</a:t>
            </a:r>
          </a:p>
          <a:p>
            <a:pPr algn="ctr">
              <a:buFontTx/>
              <a:buChar char="-"/>
            </a:pPr>
            <a:r>
              <a:rPr lang="pt-BR" sz="3000" b="1" dirty="0"/>
              <a:t>Fase 2: Comissão paroquial  do Sínodo.</a:t>
            </a:r>
          </a:p>
          <a:p>
            <a:pPr algn="ctr">
              <a:buFontTx/>
              <a:buChar char="-"/>
            </a:pPr>
            <a:endParaRPr lang="pt-BR" sz="3000" b="1" dirty="0"/>
          </a:p>
          <a:p>
            <a:pPr algn="ctr"/>
            <a:r>
              <a:rPr lang="pt-BR" sz="3000" b="1" dirty="0"/>
              <a:t>2018</a:t>
            </a:r>
          </a:p>
          <a:p>
            <a:pPr algn="ctr">
              <a:buFontTx/>
              <a:buChar char="-"/>
            </a:pPr>
            <a:r>
              <a:rPr lang="pt-BR" sz="3000" b="1" dirty="0"/>
              <a:t>Fase 3: Encontros nas paróquias</a:t>
            </a:r>
          </a:p>
          <a:p>
            <a:pPr algn="ctr">
              <a:buFontTx/>
              <a:buChar char="-"/>
            </a:pPr>
            <a:r>
              <a:rPr lang="pt-BR" sz="3000" b="1" dirty="0"/>
              <a:t>Fase 4: </a:t>
            </a:r>
            <a:r>
              <a:rPr lang="pt-BR" sz="3000" b="1"/>
              <a:t>Assembleia paroquial</a:t>
            </a:r>
            <a:endParaRPr lang="pt-BR" sz="3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124744"/>
            <a:ext cx="84969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/>
              <a:t>Proposta de roteiro</a:t>
            </a:r>
          </a:p>
          <a:p>
            <a:endParaRPr lang="pt-BR" sz="3000" dirty="0"/>
          </a:p>
          <a:p>
            <a:pPr>
              <a:buFontTx/>
              <a:buChar char="-"/>
            </a:pPr>
            <a:r>
              <a:rPr lang="pt-BR" sz="3000" dirty="0"/>
              <a:t>Discussão de trechos da Introdução e do Capítulo 1 do Diretório;</a:t>
            </a:r>
          </a:p>
          <a:p>
            <a:endParaRPr lang="pt-BR" sz="3000" dirty="0"/>
          </a:p>
          <a:p>
            <a:pPr>
              <a:buFontTx/>
              <a:buChar char="-"/>
            </a:pPr>
            <a:r>
              <a:rPr lang="pt-BR" sz="3000" dirty="0"/>
              <a:t> Partilha sobre a situação da </a:t>
            </a:r>
            <a:r>
              <a:rPr lang="pt-BR" sz="3000" dirty="0" err="1"/>
              <a:t>Pascom</a:t>
            </a:r>
            <a:r>
              <a:rPr lang="pt-BR" sz="3000" dirty="0"/>
              <a:t> nas paróquias representadas;</a:t>
            </a:r>
          </a:p>
          <a:p>
            <a:endParaRPr lang="pt-BR" sz="3000" dirty="0"/>
          </a:p>
          <a:p>
            <a:pPr>
              <a:buFontTx/>
              <a:buChar char="-"/>
            </a:pPr>
            <a:r>
              <a:rPr lang="pt-BR" sz="3000" dirty="0"/>
              <a:t> O papel da </a:t>
            </a:r>
            <a:r>
              <a:rPr lang="pt-BR" sz="3000" dirty="0" err="1"/>
              <a:t>Pascom</a:t>
            </a:r>
            <a:r>
              <a:rPr lang="pt-BR" sz="3000" dirty="0"/>
              <a:t> no Sínodo Arquidiocesano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04664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000" dirty="0"/>
              <a:t> Abordar o Capítulo 1 do Diretório sob a ótica das nossas realidades e necessidades neste momento, que são:</a:t>
            </a:r>
          </a:p>
          <a:p>
            <a:endParaRPr lang="pt-BR" sz="3000" dirty="0"/>
          </a:p>
          <a:p>
            <a:r>
              <a:rPr lang="pt-BR" sz="3000" dirty="0"/>
              <a:t>a) Entender o que é a </a:t>
            </a:r>
            <a:r>
              <a:rPr lang="pt-BR" sz="3000" dirty="0" err="1"/>
              <a:t>Pascom</a:t>
            </a:r>
            <a:r>
              <a:rPr lang="pt-BR" sz="3000" dirty="0"/>
              <a:t> e sua função evangelizadora e integradora;</a:t>
            </a:r>
          </a:p>
          <a:p>
            <a:pPr marL="342900" indent="-342900"/>
            <a:r>
              <a:rPr lang="pt-BR" sz="3000" dirty="0"/>
              <a:t>b) Formar as equipes de </a:t>
            </a:r>
            <a:r>
              <a:rPr lang="pt-BR" sz="3000" dirty="0" err="1"/>
              <a:t>Pascom</a:t>
            </a:r>
            <a:r>
              <a:rPr lang="pt-BR" sz="3000" dirty="0"/>
              <a:t>;</a:t>
            </a:r>
          </a:p>
          <a:p>
            <a:pPr marL="342900" indent="-342900"/>
            <a:r>
              <a:rPr lang="pt-BR" sz="3000" dirty="0"/>
              <a:t>c) Dar condições para a implantação/adequação da </a:t>
            </a:r>
            <a:r>
              <a:rPr lang="pt-BR" sz="3000" dirty="0" err="1"/>
              <a:t>Pascom</a:t>
            </a:r>
            <a:r>
              <a:rPr lang="pt-BR" sz="3000" dirty="0"/>
              <a:t> nas paróquias;</a:t>
            </a:r>
          </a:p>
          <a:p>
            <a:pPr marL="342900" indent="-342900"/>
            <a:r>
              <a:rPr lang="pt-BR" sz="3000" dirty="0"/>
              <a:t>d) Contribuir para o fortalecimento da </a:t>
            </a:r>
            <a:r>
              <a:rPr lang="pt-BR" sz="3000" dirty="0" err="1"/>
              <a:t>Pascom</a:t>
            </a:r>
            <a:r>
              <a:rPr lang="pt-BR" sz="3000" dirty="0"/>
              <a:t> Região Sé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Autofit/>
          </a:bodyPr>
          <a:lstStyle/>
          <a:p>
            <a:pPr marL="0" algn="ctr">
              <a:buNone/>
            </a:pPr>
            <a:r>
              <a:rPr lang="pt-BR" sz="2000" b="1" dirty="0"/>
              <a:t>(cf. DCIB, INTRO 1)</a:t>
            </a:r>
            <a:r>
              <a:rPr lang="pt-BR" sz="2000" dirty="0"/>
              <a:t> – O que não podemos perder de vista:</a:t>
            </a:r>
          </a:p>
          <a:p>
            <a:pPr marL="0" algn="ctr">
              <a:buNone/>
            </a:pPr>
            <a:endParaRPr lang="pt-BR" sz="2000" b="1" dirty="0">
              <a:latin typeface="+mj-lt"/>
            </a:endParaRPr>
          </a:p>
          <a:p>
            <a:pPr marL="0" algn="just">
              <a:buNone/>
            </a:pPr>
            <a:r>
              <a:rPr lang="pt-BR" sz="2000" b="1" dirty="0">
                <a:latin typeface="+mj-lt"/>
              </a:rPr>
              <a:t>A Igreja existe para evangelizar</a:t>
            </a:r>
            <a:r>
              <a:rPr lang="pt-BR" sz="2000" dirty="0">
                <a:latin typeface="+mj-lt"/>
              </a:rPr>
              <a:t>. [...] Ela </a:t>
            </a:r>
            <a:r>
              <a:rPr lang="pt-BR" sz="2000" b="1" dirty="0">
                <a:latin typeface="+mj-lt"/>
              </a:rPr>
              <a:t>anuncia</a:t>
            </a:r>
            <a:r>
              <a:rPr lang="pt-BR" sz="2000" dirty="0">
                <a:latin typeface="+mj-lt"/>
              </a:rPr>
              <a:t>, por palavras e ações, Jesus Cristo,  “Caminho, Verdade e Vida”, que </a:t>
            </a:r>
            <a:r>
              <a:rPr lang="pt-BR" sz="2000" b="1" dirty="0">
                <a:latin typeface="+mj-lt"/>
              </a:rPr>
              <a:t>nos envia</a:t>
            </a:r>
            <a:r>
              <a:rPr lang="pt-BR" sz="2000" dirty="0">
                <a:latin typeface="+mj-lt"/>
              </a:rPr>
              <a:t> pelas estradas do mundo </a:t>
            </a:r>
            <a:r>
              <a:rPr lang="pt-BR" sz="2000" b="1" dirty="0">
                <a:latin typeface="+mj-lt"/>
              </a:rPr>
              <a:t>para proclamar o seu Evangelho </a:t>
            </a:r>
            <a:r>
              <a:rPr lang="pt-BR" sz="2000" dirty="0">
                <a:latin typeface="+mj-lt"/>
              </a:rPr>
              <a:t>a todos os povos da terra.  </a:t>
            </a:r>
          </a:p>
          <a:p>
            <a:pPr marL="0" algn="just">
              <a:buNone/>
            </a:pPr>
            <a:endParaRPr lang="pt-BR" sz="2000" dirty="0">
              <a:latin typeface="+mj-lt"/>
            </a:endParaRPr>
          </a:p>
          <a:p>
            <a:pPr marL="0" algn="ctr">
              <a:buNone/>
            </a:pPr>
            <a:r>
              <a:rPr lang="pt-BR" sz="2000" dirty="0">
                <a:latin typeface="+mj-lt"/>
              </a:rPr>
              <a:t>Com seu amor, </a:t>
            </a:r>
            <a:r>
              <a:rPr lang="pt-BR" sz="2000" b="1" dirty="0">
                <a:latin typeface="+mj-lt"/>
              </a:rPr>
              <a:t>Jesus Cristo atai a si os homens de cada geração</a:t>
            </a:r>
            <a:r>
              <a:rPr lang="pt-BR" sz="2000" dirty="0">
                <a:latin typeface="+mj-lt"/>
              </a:rPr>
              <a:t> </a:t>
            </a:r>
          </a:p>
          <a:p>
            <a:pPr marL="0" algn="ctr">
              <a:buNone/>
            </a:pPr>
            <a:r>
              <a:rPr lang="pt-BR" sz="2000" dirty="0">
                <a:latin typeface="+mj-lt"/>
              </a:rPr>
              <a:t>X</a:t>
            </a:r>
          </a:p>
          <a:p>
            <a:pPr marL="0" algn="ctr">
              <a:buNone/>
            </a:pPr>
            <a:r>
              <a:rPr lang="pt-BR" sz="2000" dirty="0">
                <a:latin typeface="+mj-lt"/>
              </a:rPr>
              <a:t>(...) Hoje, é necessário um </a:t>
            </a:r>
            <a:r>
              <a:rPr lang="pt-BR" sz="2000" b="1" dirty="0">
                <a:latin typeface="+mj-lt"/>
              </a:rPr>
              <a:t>empenho eclesial mais convicto a favor de uma nova evangelização, para redescobrir a alegria de crer e o entusiasmo de comunicar a fé.</a:t>
            </a:r>
          </a:p>
          <a:p>
            <a:pPr marL="0" algn="ctr">
              <a:buNone/>
            </a:pPr>
            <a:endParaRPr lang="pt-BR" sz="2000" b="1" dirty="0">
              <a:latin typeface="+mj-lt"/>
            </a:endParaRPr>
          </a:p>
          <a:p>
            <a:pPr marL="0" algn="ctr">
              <a:buNone/>
            </a:pPr>
            <a:r>
              <a:rPr lang="pt-BR" sz="2000" b="1" dirty="0">
                <a:solidFill>
                  <a:srgbClr val="FF0000"/>
                </a:solidFill>
                <a:latin typeface="+mj-lt"/>
              </a:rPr>
              <a:t>Em tudo, comunicar JESUS: nos gestos, nos meios, no “comunicador” e na mensagem.</a:t>
            </a:r>
            <a:endParaRPr lang="pt-BR" sz="2000" dirty="0">
              <a:solidFill>
                <a:srgbClr val="FF0000"/>
              </a:solidFill>
              <a:latin typeface="+mj-lt"/>
            </a:endParaRPr>
          </a:p>
          <a:p>
            <a:pPr marL="0" algn="just">
              <a:buNone/>
            </a:pPr>
            <a:endParaRPr lang="pt-BR" sz="2000" dirty="0">
              <a:latin typeface="Calibr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01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0"/>
            <a:ext cx="849694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+mj-lt"/>
              </a:rPr>
              <a:t>(cf. DCIB, INTRO 7)</a:t>
            </a:r>
            <a:endParaRPr lang="pt-BR" sz="2000" dirty="0">
              <a:latin typeface="+mj-lt"/>
            </a:endParaRPr>
          </a:p>
          <a:p>
            <a:pPr algn="just"/>
            <a:r>
              <a:rPr lang="pt-BR" sz="2000" dirty="0">
                <a:latin typeface="+mj-lt"/>
              </a:rPr>
              <a:t>A </a:t>
            </a:r>
            <a:r>
              <a:rPr lang="pt-BR" sz="2000" b="1" dirty="0">
                <a:latin typeface="+mj-lt"/>
              </a:rPr>
              <a:t>comunicação</a:t>
            </a:r>
            <a:r>
              <a:rPr lang="pt-BR" sz="2000" dirty="0">
                <a:latin typeface="+mj-lt"/>
              </a:rPr>
              <a:t> é vista como uma prática que incide na vida das pessoas e, por isso, necessita ser objeto de </a:t>
            </a:r>
            <a:r>
              <a:rPr lang="pt-BR" sz="2000" b="1" dirty="0">
                <a:latin typeface="+mj-lt"/>
              </a:rPr>
              <a:t>reflexão pessoal</a:t>
            </a:r>
            <a:r>
              <a:rPr lang="pt-BR" sz="2000" dirty="0">
                <a:latin typeface="+mj-lt"/>
              </a:rPr>
              <a:t>. A </a:t>
            </a:r>
            <a:r>
              <a:rPr lang="pt-BR" sz="2000" b="1" dirty="0">
                <a:latin typeface="+mj-lt"/>
              </a:rPr>
              <a:t>educação</a:t>
            </a:r>
            <a:r>
              <a:rPr lang="pt-BR" sz="2000" dirty="0">
                <a:latin typeface="+mj-lt"/>
              </a:rPr>
              <a:t> das novas gerações para uma adequada convivência com o mundo da comunicação e suas tecnologias </a:t>
            </a:r>
            <a:r>
              <a:rPr lang="pt-BR" sz="2000" b="1" dirty="0">
                <a:latin typeface="+mj-lt"/>
              </a:rPr>
              <a:t>é essencial </a:t>
            </a:r>
            <a:r>
              <a:rPr lang="pt-BR" sz="2000" dirty="0">
                <a:latin typeface="+mj-lt"/>
              </a:rPr>
              <a:t>para o entendimento das novas condições civilizatórias, propiciando a </a:t>
            </a:r>
            <a:r>
              <a:rPr lang="pt-BR" sz="2000" b="1" dirty="0">
                <a:latin typeface="+mj-lt"/>
              </a:rPr>
              <a:t>formação</a:t>
            </a:r>
            <a:r>
              <a:rPr lang="pt-BR" sz="2000" dirty="0">
                <a:latin typeface="+mj-lt"/>
              </a:rPr>
              <a:t> de cidadãos para atuar criativamente no contexto da cultura midiática. Cabe à </a:t>
            </a:r>
            <a:r>
              <a:rPr lang="pt-BR" sz="2000" b="1" dirty="0">
                <a:latin typeface="+mj-lt"/>
              </a:rPr>
              <a:t>ação pastoral </a:t>
            </a:r>
            <a:r>
              <a:rPr lang="pt-BR" sz="2000" dirty="0">
                <a:latin typeface="+mj-lt"/>
              </a:rPr>
              <a:t>e aos seus promotores fazerem </a:t>
            </a:r>
            <a:r>
              <a:rPr lang="pt-BR" sz="2000" b="1" dirty="0">
                <a:latin typeface="+mj-lt"/>
              </a:rPr>
              <a:t>uso dos processos</a:t>
            </a:r>
            <a:r>
              <a:rPr lang="pt-BR" sz="2000" dirty="0">
                <a:latin typeface="+mj-lt"/>
              </a:rPr>
              <a:t> e meios da comunicação a serviço da </a:t>
            </a:r>
            <a:r>
              <a:rPr lang="pt-BR" sz="2000" b="1" dirty="0">
                <a:latin typeface="+mj-lt"/>
              </a:rPr>
              <a:t>partilha da Palavra</a:t>
            </a:r>
            <a:r>
              <a:rPr lang="pt-BR" sz="2000" dirty="0">
                <a:latin typeface="+mj-lt"/>
              </a:rPr>
              <a:t>, merecendo destaque as </a:t>
            </a:r>
            <a:r>
              <a:rPr lang="pt-BR" sz="2000" b="1" dirty="0">
                <a:latin typeface="+mj-lt"/>
              </a:rPr>
              <a:t>redes sociais digitais</a:t>
            </a:r>
            <a:r>
              <a:rPr lang="pt-BR" sz="2000" dirty="0">
                <a:latin typeface="+mj-lt"/>
              </a:rPr>
              <a:t>. A Pastoral da Comunicação precisa ser priorizada nos planos de ação da Igreja, em todas as suas instâncias, necessitando de </a:t>
            </a:r>
            <a:r>
              <a:rPr lang="pt-BR" sz="2000" b="1" dirty="0">
                <a:latin typeface="+mj-lt"/>
              </a:rPr>
              <a:t>planejamento</a:t>
            </a:r>
            <a:r>
              <a:rPr lang="pt-BR" sz="2000" dirty="0">
                <a:latin typeface="+mj-lt"/>
              </a:rPr>
              <a:t>, </a:t>
            </a:r>
            <a:r>
              <a:rPr lang="pt-BR" sz="2000" b="1" dirty="0">
                <a:latin typeface="+mj-lt"/>
              </a:rPr>
              <a:t>formação</a:t>
            </a:r>
            <a:r>
              <a:rPr lang="pt-BR" sz="2000" dirty="0">
                <a:latin typeface="+mj-lt"/>
              </a:rPr>
              <a:t>, </a:t>
            </a:r>
            <a:r>
              <a:rPr lang="pt-BR" sz="2000" b="1" dirty="0">
                <a:latin typeface="+mj-lt"/>
              </a:rPr>
              <a:t>recursos</a:t>
            </a:r>
            <a:r>
              <a:rPr lang="pt-BR" sz="2000" dirty="0">
                <a:latin typeface="+mj-lt"/>
              </a:rPr>
              <a:t> tecnológicos e </a:t>
            </a:r>
            <a:r>
              <a:rPr lang="pt-BR" sz="2000" b="1" dirty="0">
                <a:latin typeface="+mj-lt"/>
              </a:rPr>
              <a:t>pessoal</a:t>
            </a:r>
            <a:r>
              <a:rPr lang="pt-BR" sz="2000" dirty="0">
                <a:latin typeface="+mj-lt"/>
              </a:rPr>
              <a:t> especializado. (cf. DCIB, 7)</a:t>
            </a:r>
          </a:p>
          <a:p>
            <a:pPr algn="ctr">
              <a:lnSpc>
                <a:spcPct val="150000"/>
              </a:lnSpc>
            </a:pPr>
            <a:r>
              <a:rPr lang="pt-BR" sz="2000" b="1" dirty="0">
                <a:solidFill>
                  <a:srgbClr val="FF0000"/>
                </a:solidFill>
              </a:rPr>
              <a:t>Qual o status da </a:t>
            </a:r>
            <a:r>
              <a:rPr lang="pt-BR" sz="2000" b="1" dirty="0" err="1">
                <a:solidFill>
                  <a:srgbClr val="FF0000"/>
                </a:solidFill>
              </a:rPr>
              <a:t>Pascom</a:t>
            </a:r>
            <a:r>
              <a:rPr lang="pt-BR" sz="2000" b="1" dirty="0">
                <a:solidFill>
                  <a:srgbClr val="FF0000"/>
                </a:solidFill>
              </a:rPr>
              <a:t> em nossas paróquias?</a:t>
            </a:r>
          </a:p>
          <a:p>
            <a:pPr algn="ctr">
              <a:lnSpc>
                <a:spcPct val="150000"/>
              </a:lnSpc>
            </a:pPr>
            <a:r>
              <a:rPr lang="pt-BR" sz="2000" b="1" dirty="0">
                <a:solidFill>
                  <a:srgbClr val="FF0000"/>
                </a:solidFill>
              </a:rPr>
              <a:t>Existe? Não existe? É priorizada ou, ao menos, incentivada?</a:t>
            </a:r>
          </a:p>
          <a:p>
            <a:pPr algn="ctr">
              <a:lnSpc>
                <a:spcPct val="150000"/>
              </a:lnSpc>
            </a:pPr>
            <a:r>
              <a:rPr lang="pt-BR" sz="2000" b="1" dirty="0">
                <a:solidFill>
                  <a:srgbClr val="FF0000"/>
                </a:solidFill>
              </a:rPr>
              <a:t>É bem estruturada?</a:t>
            </a:r>
          </a:p>
          <a:p>
            <a:pPr algn="ctr">
              <a:lnSpc>
                <a:spcPct val="150000"/>
              </a:lnSpc>
            </a:pPr>
            <a:r>
              <a:rPr lang="pt-BR" sz="2000" b="1" dirty="0">
                <a:solidFill>
                  <a:srgbClr val="FF0000"/>
                </a:solidFill>
              </a:rPr>
              <a:t>Sabe sua importância ou é “pombo correio” e publicitária?</a:t>
            </a:r>
          </a:p>
          <a:p>
            <a:pPr algn="ctr">
              <a:lnSpc>
                <a:spcPct val="150000"/>
              </a:lnSpc>
            </a:pPr>
            <a:r>
              <a:rPr lang="pt-BR" sz="2000" b="1" dirty="0">
                <a:solidFill>
                  <a:srgbClr val="FF0000"/>
                </a:solidFill>
              </a:rPr>
              <a:t>Atua em todas as frentes em que pode ajudar?</a:t>
            </a:r>
            <a:endParaRPr lang="pt-BR" sz="2000" b="1" dirty="0"/>
          </a:p>
          <a:p>
            <a:pPr algn="just"/>
            <a:endParaRPr lang="pt-BR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pt-BR" sz="2000" dirty="0">
              <a:latin typeface="Calibri" panose="020F0502020204030204" pitchFamily="34" charset="0"/>
            </a:endParaRPr>
          </a:p>
          <a:p>
            <a:pPr marL="0" algn="just">
              <a:buNone/>
            </a:pPr>
            <a:r>
              <a:rPr lang="pt-BR" sz="2000" b="1" dirty="0"/>
              <a:t>(cf. DCIB, INTRO 10)</a:t>
            </a:r>
          </a:p>
          <a:p>
            <a:pPr marL="0" algn="just">
              <a:buNone/>
            </a:pPr>
            <a:endParaRPr lang="pt-BR" sz="2000" dirty="0"/>
          </a:p>
          <a:p>
            <a:pPr marL="0" algn="just">
              <a:buNone/>
            </a:pPr>
            <a:r>
              <a:rPr lang="pt-BR" sz="2000" dirty="0"/>
              <a:t>O Diretório entende a Pastoral da Comunicação como um </a:t>
            </a:r>
            <a:r>
              <a:rPr lang="pt-BR" sz="2000" b="1" dirty="0"/>
              <a:t>processo dinâmico, dialógico, interativo e multidirecional</a:t>
            </a:r>
            <a:r>
              <a:rPr lang="pt-BR" sz="2000" dirty="0"/>
              <a:t>. Os frutos serão colhidos </a:t>
            </a:r>
            <a:r>
              <a:rPr lang="pt-BR" sz="2000" b="1" dirty="0"/>
              <a:t>com o tempo</a:t>
            </a:r>
            <a:r>
              <a:rPr lang="pt-BR" sz="2000" dirty="0"/>
              <a:t>, e com a ajuda de toda a Igreja. Todas as dioceses, paróquias, pastorais, movimentos e mídias católicas podem ter o Diretório e estudá-lo.</a:t>
            </a:r>
          </a:p>
          <a:p>
            <a:pPr marL="0" algn="just">
              <a:buNone/>
            </a:pPr>
            <a:endParaRPr lang="pt-BR" sz="2000" dirty="0"/>
          </a:p>
          <a:p>
            <a:pPr marL="0" algn="just">
              <a:buNone/>
            </a:pPr>
            <a:r>
              <a:rPr lang="pt-BR" sz="2000" b="1" dirty="0">
                <a:solidFill>
                  <a:srgbClr val="FF0000"/>
                </a:solidFill>
              </a:rPr>
              <a:t>“confrontando suas proposições com a realidade local e definindo os tipos de intervenções necessárias para solucionar as questões levantadas.”</a:t>
            </a:r>
            <a:r>
              <a:rPr lang="pt-BR" sz="2000" dirty="0"/>
              <a:t> (Comentário ao resumo organizado por Nelson Gonçalves de Oliveira Junior, Paróquia </a:t>
            </a:r>
            <a:r>
              <a:rPr lang="pt-BR" sz="2000" dirty="0" err="1"/>
              <a:t>Nsa</a:t>
            </a:r>
            <a:r>
              <a:rPr lang="pt-BR" sz="2000" dirty="0"/>
              <a:t> </a:t>
            </a:r>
            <a:r>
              <a:rPr lang="pt-BR" sz="2000" dirty="0" err="1"/>
              <a:t>Sra</a:t>
            </a:r>
            <a:r>
              <a:rPr lang="pt-BR" sz="2000" dirty="0"/>
              <a:t> Aparecida – Itapeva/SP)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95536" y="260648"/>
            <a:ext cx="8229600" cy="9941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Diretório de Comunicação da Igreja no Brasil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b="1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908720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/>
              <a:t>Introdução</a:t>
            </a:r>
          </a:p>
          <a:p>
            <a:r>
              <a:rPr lang="pt-BR" sz="2500" b="1" dirty="0"/>
              <a:t>CAPÍTULO 1:  Comunicação e Igreja no mundo em mudanças </a:t>
            </a:r>
          </a:p>
          <a:p>
            <a:r>
              <a:rPr lang="pt-BR" sz="2500" b="1" dirty="0"/>
              <a:t>CAPÍTULO 2: Teologia da comunicação </a:t>
            </a:r>
          </a:p>
          <a:p>
            <a:r>
              <a:rPr lang="pt-BR" sz="2500" b="1" dirty="0"/>
              <a:t>CAPÍTULO 3:  Comunicação e vivência da fé </a:t>
            </a:r>
          </a:p>
          <a:p>
            <a:r>
              <a:rPr lang="pt-BR" sz="2500" b="1" dirty="0"/>
              <a:t>CAPÍTULO 4:  Ética e comunicação </a:t>
            </a:r>
          </a:p>
          <a:p>
            <a:r>
              <a:rPr lang="pt-BR" sz="2500" b="1" dirty="0"/>
              <a:t>CAPÍTULO 5: O protagonismo dos leigos na comunicação evangelizadora </a:t>
            </a:r>
          </a:p>
          <a:p>
            <a:r>
              <a:rPr lang="pt-BR" sz="2500" b="1" dirty="0"/>
              <a:t>CAPÍTULO 6:  A Igreja e a mídia </a:t>
            </a:r>
          </a:p>
          <a:p>
            <a:r>
              <a:rPr lang="pt-BR" sz="2500" b="1" dirty="0"/>
              <a:t>CAPÍTULO 7:  Igreja e mídias digitais </a:t>
            </a:r>
          </a:p>
          <a:p>
            <a:r>
              <a:rPr lang="pt-BR" sz="2500" b="1" dirty="0"/>
              <a:t>CAPÍTULO 8:  Políticas de comunicação </a:t>
            </a:r>
          </a:p>
          <a:p>
            <a:r>
              <a:rPr lang="pt-BR" sz="2500" b="1" dirty="0"/>
              <a:t>CAPÍTULO 9:  Educar para a comunicação </a:t>
            </a:r>
          </a:p>
          <a:p>
            <a:r>
              <a:rPr lang="pt-BR" sz="2500" b="1" dirty="0"/>
              <a:t>CAPÍTULO 10:  Comunicação na Igreja: a atuação da </a:t>
            </a:r>
            <a:r>
              <a:rPr lang="pt-BR" sz="2500" b="1" dirty="0" err="1"/>
              <a:t>Pascom</a:t>
            </a:r>
            <a:r>
              <a:rPr lang="pt-BR" sz="2500" b="1" dirty="0"/>
              <a:t>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11349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2000" b="1" dirty="0">
                <a:latin typeface="+mj-lt"/>
              </a:rPr>
              <a:t>Capítulo I -  Comunicação e Igreja no mundo em mudanças</a:t>
            </a:r>
          </a:p>
          <a:p>
            <a:pPr algn="ctr">
              <a:buNone/>
            </a:pPr>
            <a:endParaRPr lang="pt-BR" sz="2000" b="1" dirty="0">
              <a:latin typeface="+mj-lt"/>
            </a:endParaRPr>
          </a:p>
          <a:p>
            <a:pPr marL="0" algn="just">
              <a:buNone/>
            </a:pPr>
            <a:r>
              <a:rPr lang="pt-BR" sz="2000" b="1" dirty="0">
                <a:latin typeface="+mj-lt"/>
              </a:rPr>
              <a:t>11) Compreender</a:t>
            </a:r>
            <a:r>
              <a:rPr lang="pt-BR" sz="2000" dirty="0">
                <a:latin typeface="+mj-lt"/>
              </a:rPr>
              <a:t> as </a:t>
            </a:r>
            <a:r>
              <a:rPr lang="pt-BR" sz="2000" b="1" dirty="0">
                <a:latin typeface="+mj-lt"/>
              </a:rPr>
              <a:t>pessoas</a:t>
            </a:r>
            <a:r>
              <a:rPr lang="pt-BR" sz="2000" dirty="0">
                <a:latin typeface="+mj-lt"/>
              </a:rPr>
              <a:t> e a sociedade na qual se vive e se atua é condição essencial para o êxito de toda ação evangelizadora. Entender “o mundo de hoje, sujeito a rápidas </a:t>
            </a:r>
            <a:r>
              <a:rPr lang="pt-BR" sz="2000" b="1" dirty="0">
                <a:latin typeface="+mj-lt"/>
              </a:rPr>
              <a:t>mudanças</a:t>
            </a:r>
            <a:r>
              <a:rPr lang="pt-BR" sz="2000" dirty="0">
                <a:latin typeface="+mj-lt"/>
              </a:rPr>
              <a:t> e agitado por questões de grande relevância para a vida da fé” (Bento XVI), relacionadas com as novas práticas </a:t>
            </a:r>
            <a:r>
              <a:rPr lang="pt-BR" sz="2000" b="1" dirty="0">
                <a:latin typeface="+mj-lt"/>
              </a:rPr>
              <a:t>socioculturais</a:t>
            </a:r>
            <a:r>
              <a:rPr lang="pt-BR" sz="2000" dirty="0">
                <a:latin typeface="+mj-lt"/>
              </a:rPr>
              <a:t> e os </a:t>
            </a:r>
            <a:r>
              <a:rPr lang="pt-BR" sz="2000" b="1" dirty="0">
                <a:latin typeface="+mj-lt"/>
              </a:rPr>
              <a:t>avanços tecnológicos</a:t>
            </a:r>
            <a:r>
              <a:rPr lang="pt-BR" sz="2000" dirty="0">
                <a:latin typeface="+mj-lt"/>
              </a:rPr>
              <a:t> em torno da informação, da comunicação e do fenômeno midiático. </a:t>
            </a:r>
            <a:r>
              <a:rPr lang="pt-BR" sz="2000" b="1" dirty="0">
                <a:latin typeface="+mj-lt"/>
              </a:rPr>
              <a:t>Perceber a comunicação para além  dos meios e dos aparatos de informação, reafirmando o ser humano como um ser de relação e comunhão, parte de uma comunidade</a:t>
            </a:r>
            <a:endParaRPr lang="pt-BR" sz="2000" dirty="0">
              <a:latin typeface="+mj-lt"/>
            </a:endParaRPr>
          </a:p>
          <a:p>
            <a:pPr marL="0" algn="just">
              <a:buNone/>
            </a:pPr>
            <a:endParaRPr lang="pt-BR" sz="2000" dirty="0">
              <a:latin typeface="+mj-lt"/>
            </a:endParaRPr>
          </a:p>
          <a:p>
            <a:pPr marL="0" algn="ctr">
              <a:buNone/>
            </a:pPr>
            <a:r>
              <a:rPr lang="pt-BR" sz="2000" b="1" dirty="0">
                <a:solidFill>
                  <a:srgbClr val="FF0000"/>
                </a:solidFill>
                <a:latin typeface="+mj-lt"/>
              </a:rPr>
              <a:t>Como isso tem se dado em nossas paróquias?</a:t>
            </a:r>
            <a:endParaRPr lang="pt-BR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345984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pt-BR" sz="2000" b="1" dirty="0">
                <a:latin typeface="Calibri" panose="020F0502020204030204" pitchFamily="34" charset="0"/>
              </a:rPr>
              <a:t>12) Comunicação</a:t>
            </a:r>
            <a:r>
              <a:rPr lang="pt-BR" sz="2000" dirty="0">
                <a:latin typeface="Calibri" panose="020F0502020204030204" pitchFamily="34" charset="0"/>
              </a:rPr>
              <a:t> diz respeito aos processos de </a:t>
            </a:r>
            <a:r>
              <a:rPr lang="pt-BR" sz="2000" b="1" dirty="0">
                <a:latin typeface="Calibri" panose="020F0502020204030204" pitchFamily="34" charset="0"/>
              </a:rPr>
              <a:t>construção simbólica </a:t>
            </a:r>
            <a:r>
              <a:rPr lang="pt-BR" sz="2000" dirty="0">
                <a:latin typeface="Calibri" panose="020F0502020204030204" pitchFamily="34" charset="0"/>
              </a:rPr>
              <a:t>que possibilitam a interação pessoal e a organização social. Não se trata de mera transmissão de mensagens, mas da </a:t>
            </a:r>
            <a:r>
              <a:rPr lang="pt-BR" sz="2000" b="1" dirty="0">
                <a:latin typeface="Calibri" panose="020F0502020204030204" pitchFamily="34" charset="0"/>
              </a:rPr>
              <a:t>ressignificação </a:t>
            </a:r>
            <a:r>
              <a:rPr lang="pt-BR" sz="2000" dirty="0">
                <a:latin typeface="Calibri" panose="020F0502020204030204" pitchFamily="34" charset="0"/>
              </a:rPr>
              <a:t>constante do mundo. Comunicação é a ação que favorece a </a:t>
            </a:r>
            <a:r>
              <a:rPr lang="pt-BR" sz="2000" b="1" dirty="0">
                <a:latin typeface="Calibri" panose="020F0502020204030204" pitchFamily="34" charset="0"/>
              </a:rPr>
              <a:t>partilha</a:t>
            </a:r>
            <a:r>
              <a:rPr lang="pt-BR" sz="2000" dirty="0">
                <a:latin typeface="Calibri" panose="020F0502020204030204" pitchFamily="34" charset="0"/>
              </a:rPr>
              <a:t> de um dom ou dever recíproco entre os membros de uma sociedade.</a:t>
            </a:r>
          </a:p>
          <a:p>
            <a:pPr marL="0" algn="just">
              <a:buNone/>
            </a:pPr>
            <a:endParaRPr lang="pt-BR" sz="2000" dirty="0">
              <a:latin typeface="Calibri" panose="020F0502020204030204" pitchFamily="34" charset="0"/>
            </a:endParaRPr>
          </a:p>
          <a:p>
            <a:pPr marL="0" algn="just">
              <a:buNone/>
            </a:pPr>
            <a:r>
              <a:rPr lang="pt-BR" sz="2000" dirty="0">
                <a:latin typeface="Calibri" panose="020F0502020204030204" pitchFamily="34" charset="0"/>
              </a:rPr>
              <a:t>As </a:t>
            </a:r>
            <a:r>
              <a:rPr lang="pt-BR" sz="2000" b="1" dirty="0">
                <a:latin typeface="Calibri" panose="020F0502020204030204" pitchFamily="34" charset="0"/>
              </a:rPr>
              <a:t>ações comunicativas </a:t>
            </a:r>
            <a:r>
              <a:rPr lang="pt-BR" sz="2000" dirty="0">
                <a:latin typeface="Calibri" panose="020F0502020204030204" pitchFamily="34" charset="0"/>
              </a:rPr>
              <a:t>permeiam todo o tecido social em suas interações na família, no trabalho, no lazer, na comunidade, na escola, na Igreja, permitindo ao ser humano sua </a:t>
            </a:r>
            <a:r>
              <a:rPr lang="pt-BR" sz="2000" b="1" dirty="0">
                <a:latin typeface="Calibri" panose="020F0502020204030204" pitchFamily="34" charset="0"/>
              </a:rPr>
              <a:t>afirmação como pessoa</a:t>
            </a:r>
            <a:r>
              <a:rPr lang="pt-BR" sz="2000" dirty="0">
                <a:latin typeface="Calibri" panose="020F0502020204030204" pitchFamily="34" charset="0"/>
              </a:rPr>
              <a:t> ativa em uma sociedade em mudanças. </a:t>
            </a:r>
          </a:p>
          <a:p>
            <a:pPr marL="0" algn="just">
              <a:buNone/>
            </a:pPr>
            <a:endParaRPr lang="pt-BR" sz="2000" dirty="0">
              <a:latin typeface="Calibri" panose="020F0502020204030204" pitchFamily="34" charset="0"/>
            </a:endParaRPr>
          </a:p>
          <a:p>
            <a:pPr marL="0" algn="just">
              <a:buNone/>
            </a:pPr>
            <a:endParaRPr lang="pt-BR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2915816" y="3717032"/>
          <a:ext cx="4272136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1853</TotalTime>
  <Words>1472</Words>
  <Application>Microsoft Office PowerPoint</Application>
  <PresentationFormat>Apresentação na tela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Concurso</vt:lpstr>
      <vt:lpstr>Apresentação do PowerPoint</vt:lpstr>
      <vt:lpstr>Apresentação do PowerPoint</vt:lpstr>
      <vt:lpstr>Apresentação do PowerPoint</vt:lpstr>
      <vt:lpstr>Diretório de Comunicação da Igreja no Brasil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Diretório de Comunicação da Igreja no Brasil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VIM PARA SERVIR</dc:title>
  <dc:creator>Manoel</dc:creator>
  <cp:lastModifiedBy>Flavio</cp:lastModifiedBy>
  <cp:revision>206</cp:revision>
  <dcterms:created xsi:type="dcterms:W3CDTF">2014-12-06T22:14:54Z</dcterms:created>
  <dcterms:modified xsi:type="dcterms:W3CDTF">2017-10-19T18:44:54Z</dcterms:modified>
</cp:coreProperties>
</file>